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12192000"/>
  <p:notesSz cx="6858000" cy="12192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1" roundtripDataSignature="AMtx7mhtPvOXW2646nBCDXcLupH/PLAV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D635552-BB23-47AC-BD4D-7ACD15CD4ADE}">
  <a:tblStyle styleId="{ED635552-BB23-47AC-BD4D-7ACD15CD4ADE}"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21"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 name="Shape 19"/>
        <p:cNvGrpSpPr/>
        <p:nvPr/>
      </p:nvGrpSpPr>
      <p:grpSpPr>
        <a:xfrm>
          <a:off x="0" y="0"/>
          <a:ext cx="0" cy="0"/>
          <a:chOff x="0" y="0"/>
          <a:chExt cx="0" cy="0"/>
        </a:xfrm>
      </p:grpSpPr>
      <p:sp>
        <p:nvSpPr>
          <p:cNvPr id="20" name="Google Shape;20;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 name="Google Shape;2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Suggested timing: 0:30</a:t>
            </a:r>
            <a:br>
              <a:rPr lang="en-US"/>
            </a:br>
            <a:br>
              <a:rPr lang="en-US"/>
            </a:br>
            <a:r>
              <a:rPr lang="en-US"/>
              <a:t>Open with the core question: how can multiple teams safely consume Kubernetes without creating and operating a cluster for every team?</a:t>
            </a:r>
            <a:br>
              <a:rPr lang="en-US"/>
            </a:br>
            <a:br>
              <a:rPr lang="en-US"/>
            </a:br>
            <a:r>
              <a:rPr lang="en-US"/>
              <a:t>The talk is intentionally high level. The goal is to place Capsule on the multi-tenancy spectrum, explain its operating model, and make the decision boundary clear.</a:t>
            </a:r>
            <a:endParaRPr/>
          </a:p>
        </p:txBody>
      </p:sp>
      <p:sp>
        <p:nvSpPr>
          <p:cNvPr id="22" name="Google Shape;22;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Suggested timing: 1:45</a:t>
            </a:r>
            <a:br>
              <a:rPr lang="en-US"/>
            </a:br>
            <a:br>
              <a:rPr lang="en-US"/>
            </a:br>
            <a:r>
              <a:rPr lang="en-US"/>
              <a:t>Capsule has two useful layers. Tenant-level configuration creates a consistent baseline across all namespaces. Rule constructs then allow namespaces in the same Tenant to receive different profiles based on metadata.</a:t>
            </a:r>
            <a:br>
              <a:rPr lang="en-US"/>
            </a:br>
            <a:br>
              <a:rPr lang="en-US"/>
            </a:br>
            <a:r>
              <a:rPr lang="en-US"/>
              <a:t>A common example is development versus production. Both belong to the same owning team, but production can require stricter registries, workload settings, service exposure, ingress hostnames, and metadata.</a:t>
            </a:r>
            <a:br>
              <a:rPr lang="en-US"/>
            </a:br>
            <a:br>
              <a:rPr lang="en-US"/>
            </a:br>
            <a:r>
              <a:rPr lang="en-US"/>
              <a:t>Because admission happens through the Kubernetes API, users receive feedback at creation time rather than in a later compliance report.</a:t>
            </a:r>
            <a:endParaRPr/>
          </a:p>
        </p:txBody>
      </p:sp>
      <p:sp>
        <p:nvSpPr>
          <p:cNvPr id="377" name="Google Shape;37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Suggested timing: 1:15</a:t>
            </a:r>
            <a:br>
              <a:rPr lang="en-US"/>
            </a:br>
            <a:br>
              <a:rPr lang="en-US"/>
            </a:br>
            <a:r>
              <a:rPr lang="en-US"/>
              <a:t>This is the most important qualification in the talk. Capsule is not a security boundary equivalent to a separate cluster or separate control plane.</a:t>
            </a:r>
            <a:br>
              <a:rPr lang="en-US"/>
            </a:br>
            <a:br>
              <a:rPr lang="en-US"/>
            </a:br>
            <a:r>
              <a:rPr lang="en-US"/>
              <a:t>It governs and automates a shared-cluster model. Cluster-scoped resources and the control-plane lifecycle remain owned by the platform.</a:t>
            </a:r>
            <a:br>
              <a:rPr lang="en-US"/>
            </a:br>
            <a:br>
              <a:rPr lang="en-US"/>
            </a:br>
            <a:r>
              <a:rPr lang="en-US"/>
              <a:t>Choose virtual or dedicated clusters when tenants require control of cluster-scoped APIs, independent upgrades, or a stronger trust boundary. Shared-cluster data-plane controls are required in all namespace-based designs.</a:t>
            </a:r>
            <a:endParaRPr/>
          </a:p>
        </p:txBody>
      </p:sp>
      <p:sp>
        <p:nvSpPr>
          <p:cNvPr id="410" name="Google Shape;41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0" name="Google Shape;43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Suggested timing: 1:15</a:t>
            </a:r>
            <a:br>
              <a:rPr lang="en-US"/>
            </a:br>
            <a:br>
              <a:rPr lang="en-US"/>
            </a:br>
            <a:r>
              <a:rPr lang="en-US"/>
              <a:t>Capsule is particularly effective when tenant count is high enough that repeated namespace administration is a material operational cost.</a:t>
            </a:r>
            <a:br>
              <a:rPr lang="en-US"/>
            </a:br>
            <a:br>
              <a:rPr lang="en-US"/>
            </a:br>
            <a:r>
              <a:rPr lang="en-US"/>
              <a:t>The tenants should still be compatible with a shared-cluster trust model. The platform can strengthen data-plane controls, but the shared API and cluster remain deliberate architectural choices.</a:t>
            </a:r>
            <a:br>
              <a:rPr lang="en-US"/>
            </a:br>
            <a:br>
              <a:rPr lang="en-US"/>
            </a:br>
            <a:r>
              <a:rPr lang="en-US"/>
              <a:t>The native and declarative model is useful for organizations that already standardize on GitOps or want to expose Kubernetes directly through an internal platform.</a:t>
            </a:r>
            <a:endParaRPr/>
          </a:p>
        </p:txBody>
      </p:sp>
      <p:sp>
        <p:nvSpPr>
          <p:cNvPr id="431" name="Google Shape;43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Suggested timing: 0:45</a:t>
            </a:r>
            <a:br>
              <a:rPr lang="en-US"/>
            </a:br>
            <a:br>
              <a:rPr lang="en-US"/>
            </a:br>
            <a:r>
              <a:rPr lang="en-US"/>
              <a:t>Close on the decision rule. Capsule is about making shared Kubernetes a product: a clear slice, an accountable owner, consistent guardrails, and a native API experience.</a:t>
            </a:r>
            <a:br>
              <a:rPr lang="en-US"/>
            </a:br>
            <a:br>
              <a:rPr lang="en-US"/>
            </a:br>
            <a:r>
              <a:rPr lang="en-US"/>
              <a:t>Invite questions around the audience’s tenancy model, trust boundary, and current namespace provisioning workflow.</a:t>
            </a:r>
            <a:endParaRPr/>
          </a:p>
        </p:txBody>
      </p:sp>
      <p:sp>
        <p:nvSpPr>
          <p:cNvPr id="464" name="Google Shape;46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3f9fce1b46e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g3f9fce1b46e_0_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Suggested timing: 1:15</a:t>
            </a:r>
            <a:br>
              <a:rPr lang="en-US"/>
            </a:br>
            <a:br>
              <a:rPr lang="en-US"/>
            </a:br>
            <a:r>
              <a:rPr lang="en-US"/>
              <a:t>Capsule is particularly effective when tenant count is high enough that repeated namespace administration is a material operational cost.</a:t>
            </a:r>
            <a:br>
              <a:rPr lang="en-US"/>
            </a:br>
            <a:br>
              <a:rPr lang="en-US"/>
            </a:br>
            <a:r>
              <a:rPr lang="en-US"/>
              <a:t>The tenants should still be compatible with a shared-cluster trust model. The platform can strengthen data-plane controls, but the shared API and cluster remain deliberate architectural choices.</a:t>
            </a:r>
            <a:br>
              <a:rPr lang="en-US"/>
            </a:br>
            <a:br>
              <a:rPr lang="en-US"/>
            </a:br>
            <a:r>
              <a:rPr lang="en-US"/>
              <a:t>The native and declarative model is useful for organizations that already standardize on GitOps or want to expose Kubernetes directly through an internal platform.</a:t>
            </a:r>
            <a:endParaRPr/>
          </a:p>
        </p:txBody>
      </p:sp>
      <p:sp>
        <p:nvSpPr>
          <p:cNvPr id="492" name="Google Shape;492;g3f9fce1b46e_0_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Suggested timing: Appendix—not presented</a:t>
            </a:r>
            <a:br>
              <a:rPr lang="en-US"/>
            </a:br>
            <a:br>
              <a:rPr lang="en-US"/>
            </a:br>
            <a:r>
              <a:rPr lang="en-US"/>
              <a:t>Keep this slide in the distributed deck for source transparency.</a:t>
            </a:r>
            <a:endParaRPr/>
          </a:p>
        </p:txBody>
      </p:sp>
      <p:sp>
        <p:nvSpPr>
          <p:cNvPr id="504" name="Google Shape;50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Suggested timing: 1:15</a:t>
            </a:r>
            <a:br>
              <a:rPr lang="en-US"/>
            </a:br>
            <a:br>
              <a:rPr lang="en-US"/>
            </a:br>
            <a:r>
              <a:rPr lang="en-US"/>
              <a:t>Avoid the hard-versus-soft simplification. Kubernetes multi-tenancy has multiple dimensions: control-plane access, data-plane isolation, resource fairness, and operational autonomy.</a:t>
            </a:r>
            <a:br>
              <a:rPr lang="en-US"/>
            </a:br>
            <a:br>
              <a:rPr lang="en-US"/>
            </a:br>
            <a:r>
              <a:rPr lang="en-US"/>
              <a:t>Capsule sits on the shared-control-plane end of the spectrum. It deliberately keeps one Kubernetes API and strengthens the namespace model rather than creating a control plane for every tenant.</a:t>
            </a:r>
            <a:br>
              <a:rPr lang="en-US"/>
            </a:br>
            <a:br>
              <a:rPr lang="en-US"/>
            </a:br>
            <a:r>
              <a:rPr lang="en-US"/>
              <a:t>An API proxy can improve visibility and access semantics, but it must be paired with an underlying isolation model.</a:t>
            </a:r>
            <a:endParaRPr/>
          </a:p>
        </p:txBody>
      </p:sp>
      <p:sp>
        <p:nvSpPr>
          <p:cNvPr id="41" name="Google Shape;4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Suggested timing: 2:00</a:t>
            </a:r>
            <a:br>
              <a:rPr lang="en-US"/>
            </a:br>
            <a:br>
              <a:rPr lang="en-US"/>
            </a:br>
            <a:r>
              <a:rPr lang="en-US"/>
              <a:t>Dedicated clusters provide the clearest boundary and independent lifecycle, but multiply upgrades, integrations, observability stacks, and idle capacity.</a:t>
            </a:r>
            <a:br>
              <a:rPr lang="en-US"/>
            </a:br>
            <a:br>
              <a:rPr lang="en-US"/>
            </a:br>
            <a:r>
              <a:rPr lang="en-US"/>
              <a:t>Virtual control planes isolate the Kubernetes API while retaining some worker sharing. They fit tenants that need cluster-like autonomy, including control of cluster-scoped APIs.</a:t>
            </a:r>
            <a:br>
              <a:rPr lang="en-US"/>
            </a:br>
            <a:br>
              <a:rPr lang="en-US"/>
            </a:br>
            <a:r>
              <a:rPr lang="en-US"/>
              <a:t>Namespaces are extremely efficient, but the platform team must consistently assemble RBAC, quotas, network policy, admission policy, metadata, and lifecycle management.</a:t>
            </a:r>
            <a:br>
              <a:rPr lang="en-US"/>
            </a:br>
            <a:br>
              <a:rPr lang="en-US"/>
            </a:br>
            <a:r>
              <a:rPr lang="en-US"/>
              <a:t>Capsule strengthens that final model. Tenant autonomy increases without adding another API server or abandoning the native Kubernetes API.</a:t>
            </a:r>
            <a:endParaRPr/>
          </a:p>
        </p:txBody>
      </p:sp>
      <p:sp>
        <p:nvSpPr>
          <p:cNvPr id="72" name="Google Shape;7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Suggested timing: 1:30</a:t>
            </a:r>
            <a:br>
              <a:rPr lang="en-US"/>
            </a:br>
            <a:br>
              <a:rPr lang="en-US"/>
            </a:br>
            <a:r>
              <a:rPr lang="en-US"/>
              <a:t>Shift left means the person closest to the application can perform routine operations and receives policy feedback immediately through the Kubernetes API.</a:t>
            </a:r>
            <a:br>
              <a:rPr lang="en-US"/>
            </a:br>
            <a:br>
              <a:rPr lang="en-US"/>
            </a:br>
            <a:r>
              <a:rPr lang="en-US"/>
              <a:t>It does not mean the platform team gives up governance. The platform team defines the contract; the Tenant Owner operates within it; tenant users deploy workloads within namespaced permissions.</a:t>
            </a:r>
            <a:br>
              <a:rPr lang="en-US"/>
            </a:br>
            <a:br>
              <a:rPr lang="en-US"/>
            </a:br>
            <a:r>
              <a:rPr lang="en-US"/>
              <a:t>This model works with direct kubectl access, GitOps, or a higher-level developer portal.</a:t>
            </a:r>
            <a:endParaRPr/>
          </a:p>
        </p:txBody>
      </p:sp>
      <p:sp>
        <p:nvSpPr>
          <p:cNvPr id="83" name="Google Shape;8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Suggested timing: 1:00</a:t>
            </a:r>
            <a:br>
              <a:rPr lang="en-US"/>
            </a:br>
            <a:br>
              <a:rPr lang="en-US"/>
            </a:br>
            <a:r>
              <a:rPr lang="en-US"/>
              <a:t>Namespaces are excellent isolation and policy scopes, but they have no native hierarchy. Kubernetes cannot directly express that several namespaces belong to one team and should inherit the same ownership, policies, and shared budget.</a:t>
            </a:r>
            <a:br>
              <a:rPr lang="en-US"/>
            </a:br>
            <a:br>
              <a:rPr lang="en-US"/>
            </a:br>
            <a:r>
              <a:rPr lang="en-US"/>
              <a:t>Without an abstraction above namespaces, platform teams either build their own automation or become the namespace provisioning bottleneck.</a:t>
            </a:r>
            <a:endParaRPr/>
          </a:p>
        </p:txBody>
      </p:sp>
      <p:sp>
        <p:nvSpPr>
          <p:cNvPr id="114" name="Google Shape;11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Suggested timing: 1:30</a:t>
            </a:r>
            <a:br>
              <a:rPr lang="en-US"/>
            </a:br>
            <a:br>
              <a:rPr lang="en-US"/>
            </a:br>
            <a:r>
              <a:rPr lang="en-US"/>
              <a:t>The Tenant is a cluster-scoped custom resource. It groups one or more namespaces and becomes the place where the platform describes shared ownership and constraints.</a:t>
            </a:r>
            <a:br>
              <a:rPr lang="en-US"/>
            </a:br>
            <a:br>
              <a:rPr lang="en-US"/>
            </a:br>
            <a:r>
              <a:rPr lang="en-US"/>
              <a:t>The cluster administrator still creates and governs Tenants. Inside the boundary, Tenant Owners can create and manage namespaces without receiving broad cluster-level privileges.</a:t>
            </a:r>
            <a:br>
              <a:rPr lang="en-US"/>
            </a:br>
            <a:br>
              <a:rPr lang="en-US"/>
            </a:br>
            <a:r>
              <a:rPr lang="en-US"/>
              <a:t>Every new namespace becomes part of the same operating model instead of requiring a fresh set of manual configuration.</a:t>
            </a:r>
            <a:endParaRPr/>
          </a:p>
        </p:txBody>
      </p:sp>
      <p:sp>
        <p:nvSpPr>
          <p:cNvPr id="157" name="Google Shape;15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Suggested timing: 1:45</a:t>
            </a:r>
            <a:br>
              <a:rPr lang="en-US"/>
            </a:br>
            <a:br>
              <a:rPr lang="en-US"/>
            </a:br>
            <a:r>
              <a:rPr lang="en-US"/>
              <a:t>Users continue to talk to the Kubernetes API using standard clients. Capsule uses admission webhooks to evaluate requests and a controller to reconcile the desired tenant state.</a:t>
            </a:r>
            <a:br>
              <a:rPr lang="en-US"/>
            </a:br>
            <a:br>
              <a:rPr lang="en-US"/>
            </a:br>
            <a:r>
              <a:rPr lang="en-US"/>
              <a:t>The resulting objects are native Kubernetes resources: namespaces, RoleBindings, quotas, policies, and other replicated resources. Capsule introduces CRDs, not a forked Kubernetes distribution.</a:t>
            </a:r>
            <a:br>
              <a:rPr lang="en-US"/>
            </a:br>
            <a:br>
              <a:rPr lang="en-US"/>
            </a:br>
            <a:r>
              <a:rPr lang="en-US"/>
              <a:t>Capsule Proxy is optional. It improves the tenant experience for selected cluster-scoped list operations, such as showing only the namespaces a tenant owns.</a:t>
            </a:r>
            <a:br>
              <a:rPr lang="en-US"/>
            </a:br>
            <a:br>
              <a:rPr lang="en-US"/>
            </a:br>
            <a:r>
              <a:rPr lang="en-US"/>
              <a:t>Because the design relies on upstream Kubernetes mechanisms, it is distribution-neutral in principle. Distribution-specific installation and compatibility should still be validated against the release documentation.</a:t>
            </a:r>
            <a:endParaRPr/>
          </a:p>
        </p:txBody>
      </p:sp>
      <p:sp>
        <p:nvSpPr>
          <p:cNvPr id="191" name="Google Shape;19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f9fce1b46e_0_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g3f9fce1b46e_0_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Suggested timing: 1:15</a:t>
            </a:r>
            <a:br>
              <a:rPr lang="en-US"/>
            </a:br>
            <a:br>
              <a:rPr lang="en-US"/>
            </a:br>
            <a:r>
              <a:rPr lang="en-US"/>
              <a:t>Capsule is particularly effective when tenant count is high enough that repeated namespace administration is a material operational cost.</a:t>
            </a:r>
            <a:br>
              <a:rPr lang="en-US"/>
            </a:br>
            <a:br>
              <a:rPr lang="en-US"/>
            </a:br>
            <a:r>
              <a:rPr lang="en-US"/>
              <a:t>The tenants should still be compatible with a shared-cluster trust model. The platform can strengthen data-plane controls, but the shared API and cluster remain deliberate architectural choices.</a:t>
            </a:r>
            <a:br>
              <a:rPr lang="en-US"/>
            </a:br>
            <a:br>
              <a:rPr lang="en-US"/>
            </a:br>
            <a:r>
              <a:rPr lang="en-US"/>
              <a:t>The native and declarative model is useful for organizations that already standardize on GitOps or want to expose Kubernetes directly through an internal platform.</a:t>
            </a:r>
            <a:endParaRPr/>
          </a:p>
        </p:txBody>
      </p:sp>
      <p:sp>
        <p:nvSpPr>
          <p:cNvPr id="240" name="Google Shape;240;g3f9fce1b46e_0_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f9fce1b46e_0_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g3f9fce1b46e_0_1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Suggested timing: 1:30</a:t>
            </a:r>
            <a:br>
              <a:rPr lang="en-US"/>
            </a:br>
            <a:br>
              <a:rPr lang="en-US"/>
            </a:br>
            <a:r>
              <a:rPr lang="en-US"/>
              <a:t>The Tenant is a cluster-scoped custom resource. It groups one or more namespaces and becomes the place where the platform describes shared ownership and constraints.</a:t>
            </a:r>
            <a:br>
              <a:rPr lang="en-US"/>
            </a:br>
            <a:br>
              <a:rPr lang="en-US"/>
            </a:br>
            <a:r>
              <a:rPr lang="en-US"/>
              <a:t>The cluster administrator still creates and governs Tenants. Inside the boundary, Tenant Owners can create and manage namespaces without receiving broad cluster-level privileges.</a:t>
            </a:r>
            <a:br>
              <a:rPr lang="en-US"/>
            </a:br>
            <a:br>
              <a:rPr lang="en-US"/>
            </a:br>
            <a:r>
              <a:rPr lang="en-US"/>
              <a:t>Every new namespace becomes part of the same operating model instead of requiring a fresh set of manual configuration.</a:t>
            </a:r>
            <a:endParaRPr/>
          </a:p>
        </p:txBody>
      </p:sp>
      <p:sp>
        <p:nvSpPr>
          <p:cNvPr id="302" name="Google Shape;302;g3f9fce1b46e_0_1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p:cSld name="DARK">
    <p:bg>
      <p:bgPr>
        <a:solidFill>
          <a:srgbClr val="173B63"/>
        </a:solidFill>
      </p:bgPr>
    </p:bg>
    <p:spTree>
      <p:nvGrpSpPr>
        <p:cNvPr id="11" name="Shape 11"/>
        <p:cNvGrpSpPr/>
        <p:nvPr/>
      </p:nvGrpSpPr>
      <p:grpSpPr>
        <a:xfrm>
          <a:off x="0" y="0"/>
          <a:ext cx="0" cy="0"/>
          <a:chOff x="0" y="0"/>
          <a:chExt cx="0" cy="0"/>
        </a:xfrm>
      </p:grpSpPr>
      <p:sp>
        <p:nvSpPr>
          <p:cNvPr id="12" name="Google Shape;12;p15"/>
          <p:cNvSpPr/>
          <p:nvPr/>
        </p:nvSpPr>
        <p:spPr>
          <a:xfrm>
            <a:off x="0" y="0"/>
            <a:ext cx="12191695" cy="109728"/>
          </a:xfrm>
          <a:prstGeom prst="rect">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15"/>
          <p:cNvSpPr txBox="1"/>
          <p:nvPr>
            <p:ph idx="12" type="sldNum"/>
          </p:nvPr>
        </p:nvSpPr>
        <p:spPr>
          <a:xfrm>
            <a:off x="11247120" y="6437376"/>
            <a:ext cx="411480" cy="201168"/>
          </a:xfrm>
          <a:prstGeom prst="rect">
            <a:avLst/>
          </a:prstGeom>
          <a:noFill/>
          <a:ln>
            <a:noFill/>
          </a:ln>
        </p:spPr>
        <p:txBody>
          <a:bodyPr anchorCtr="0" anchor="t" bIns="0" lIns="0" spcFirstLastPara="1" rIns="0" wrap="square" tIns="0">
            <a:noAutofit/>
          </a:bodyPr>
          <a:lstStyle>
            <a:lvl1pPr indent="0" lvl="0" marL="0" marR="0" algn="r">
              <a:spcBef>
                <a:spcPts val="0"/>
              </a:spcBef>
              <a:buNone/>
              <a:defRPr b="0" i="0" sz="900" u="none" cap="none" strike="noStrike">
                <a:solidFill>
                  <a:srgbClr val="DDE8F2"/>
                </a:solidFill>
                <a:latin typeface="Arial"/>
                <a:ea typeface="Arial"/>
                <a:cs typeface="Arial"/>
                <a:sym typeface="Arial"/>
              </a:defRPr>
            </a:lvl1pPr>
            <a:lvl2pPr indent="0" lvl="1" marL="0" marR="0" algn="r">
              <a:spcBef>
                <a:spcPts val="0"/>
              </a:spcBef>
              <a:buNone/>
              <a:defRPr b="0" i="0" sz="900" u="none" cap="none" strike="noStrike">
                <a:solidFill>
                  <a:srgbClr val="DDE8F2"/>
                </a:solidFill>
                <a:latin typeface="Arial"/>
                <a:ea typeface="Arial"/>
                <a:cs typeface="Arial"/>
                <a:sym typeface="Arial"/>
              </a:defRPr>
            </a:lvl2pPr>
            <a:lvl3pPr indent="0" lvl="2" marL="0" marR="0" algn="r">
              <a:spcBef>
                <a:spcPts val="0"/>
              </a:spcBef>
              <a:buNone/>
              <a:defRPr b="0" i="0" sz="900" u="none" cap="none" strike="noStrike">
                <a:solidFill>
                  <a:srgbClr val="DDE8F2"/>
                </a:solidFill>
                <a:latin typeface="Arial"/>
                <a:ea typeface="Arial"/>
                <a:cs typeface="Arial"/>
                <a:sym typeface="Arial"/>
              </a:defRPr>
            </a:lvl3pPr>
            <a:lvl4pPr indent="0" lvl="3" marL="0" marR="0" algn="r">
              <a:spcBef>
                <a:spcPts val="0"/>
              </a:spcBef>
              <a:buNone/>
              <a:defRPr b="0" i="0" sz="900" u="none" cap="none" strike="noStrike">
                <a:solidFill>
                  <a:srgbClr val="DDE8F2"/>
                </a:solidFill>
                <a:latin typeface="Arial"/>
                <a:ea typeface="Arial"/>
                <a:cs typeface="Arial"/>
                <a:sym typeface="Arial"/>
              </a:defRPr>
            </a:lvl4pPr>
            <a:lvl5pPr indent="0" lvl="4" marL="0" marR="0" algn="r">
              <a:spcBef>
                <a:spcPts val="0"/>
              </a:spcBef>
              <a:buNone/>
              <a:defRPr b="0" i="0" sz="900" u="none" cap="none" strike="noStrike">
                <a:solidFill>
                  <a:srgbClr val="DDE8F2"/>
                </a:solidFill>
                <a:latin typeface="Arial"/>
                <a:ea typeface="Arial"/>
                <a:cs typeface="Arial"/>
                <a:sym typeface="Arial"/>
              </a:defRPr>
            </a:lvl5pPr>
            <a:lvl6pPr indent="0" lvl="5" marL="0" marR="0" algn="r">
              <a:spcBef>
                <a:spcPts val="0"/>
              </a:spcBef>
              <a:buNone/>
              <a:defRPr b="0" i="0" sz="900" u="none" cap="none" strike="noStrike">
                <a:solidFill>
                  <a:srgbClr val="DDE8F2"/>
                </a:solidFill>
                <a:latin typeface="Arial"/>
                <a:ea typeface="Arial"/>
                <a:cs typeface="Arial"/>
                <a:sym typeface="Arial"/>
              </a:defRPr>
            </a:lvl6pPr>
            <a:lvl7pPr indent="0" lvl="6" marL="0" marR="0" algn="r">
              <a:spcBef>
                <a:spcPts val="0"/>
              </a:spcBef>
              <a:buNone/>
              <a:defRPr b="0" i="0" sz="900" u="none" cap="none" strike="noStrike">
                <a:solidFill>
                  <a:srgbClr val="DDE8F2"/>
                </a:solidFill>
                <a:latin typeface="Arial"/>
                <a:ea typeface="Arial"/>
                <a:cs typeface="Arial"/>
                <a:sym typeface="Arial"/>
              </a:defRPr>
            </a:lvl7pPr>
            <a:lvl8pPr indent="0" lvl="7" marL="0" marR="0" algn="r">
              <a:spcBef>
                <a:spcPts val="0"/>
              </a:spcBef>
              <a:buNone/>
              <a:defRPr b="0" i="0" sz="900" u="none" cap="none" strike="noStrike">
                <a:solidFill>
                  <a:srgbClr val="DDE8F2"/>
                </a:solidFill>
                <a:latin typeface="Arial"/>
                <a:ea typeface="Arial"/>
                <a:cs typeface="Arial"/>
                <a:sym typeface="Arial"/>
              </a:defRPr>
            </a:lvl8pPr>
            <a:lvl9pPr indent="0" lvl="8" marL="0" marR="0" algn="r">
              <a:spcBef>
                <a:spcPts val="0"/>
              </a:spcBef>
              <a:buNone/>
              <a:defRPr b="0" i="0" sz="900" u="none" cap="none" strike="noStrike">
                <a:solidFill>
                  <a:srgbClr val="DDE8F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bg>
      <p:bgPr>
        <a:solidFill>
          <a:srgbClr val="F7F9FC"/>
        </a:solidFill>
      </p:bgPr>
    </p:bg>
    <p:spTree>
      <p:nvGrpSpPr>
        <p:cNvPr id="14" name="Shape 14"/>
        <p:cNvGrpSpPr/>
        <p:nvPr/>
      </p:nvGrpSpPr>
      <p:grpSpPr>
        <a:xfrm>
          <a:off x="0" y="0"/>
          <a:ext cx="0" cy="0"/>
          <a:chOff x="0" y="0"/>
          <a:chExt cx="0" cy="0"/>
        </a:xfrm>
      </p:grpSpPr>
      <p:sp>
        <p:nvSpPr>
          <p:cNvPr id="15" name="Google Shape;15;p16"/>
          <p:cNvSpPr/>
          <p:nvPr/>
        </p:nvSpPr>
        <p:spPr>
          <a:xfrm>
            <a:off x="0" y="0"/>
            <a:ext cx="12191695" cy="109728"/>
          </a:xfrm>
          <a:prstGeom prst="rect">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16"/>
          <p:cNvSpPr/>
          <p:nvPr/>
        </p:nvSpPr>
        <p:spPr>
          <a:xfrm>
            <a:off x="502920" y="6473952"/>
            <a:ext cx="1828800" cy="16459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A6B7B"/>
              </a:buClr>
              <a:buSzPts val="850"/>
              <a:buFont typeface="Arial"/>
              <a:buNone/>
            </a:pPr>
            <a:r>
              <a:rPr b="1" i="0" lang="en-US" sz="850" u="none" cap="none" strike="noStrike">
                <a:solidFill>
                  <a:srgbClr val="5A6B7B"/>
                </a:solidFill>
                <a:latin typeface="Arial"/>
                <a:ea typeface="Arial"/>
                <a:cs typeface="Arial"/>
                <a:sym typeface="Arial"/>
              </a:rPr>
              <a:t>PROJECT CAPSULE</a:t>
            </a:r>
            <a:endParaRPr b="0" i="0" sz="850" u="none" cap="none" strike="noStrike">
              <a:solidFill>
                <a:schemeClr val="dk1"/>
              </a:solidFill>
              <a:latin typeface="Arial"/>
              <a:ea typeface="Arial"/>
              <a:cs typeface="Arial"/>
              <a:sym typeface="Arial"/>
            </a:endParaRPr>
          </a:p>
        </p:txBody>
      </p:sp>
      <p:sp>
        <p:nvSpPr>
          <p:cNvPr id="17" name="Google Shape;17;p16"/>
          <p:cNvSpPr txBox="1"/>
          <p:nvPr>
            <p:ph idx="12" type="sldNum"/>
          </p:nvPr>
        </p:nvSpPr>
        <p:spPr>
          <a:xfrm>
            <a:off x="11247120" y="6437376"/>
            <a:ext cx="411480" cy="201168"/>
          </a:xfrm>
          <a:prstGeom prst="rect">
            <a:avLst/>
          </a:prstGeom>
          <a:noFill/>
          <a:ln>
            <a:noFill/>
          </a:ln>
        </p:spPr>
        <p:txBody>
          <a:bodyPr anchorCtr="0" anchor="t" bIns="0" lIns="0" spcFirstLastPara="1" rIns="0" wrap="square" tIns="0">
            <a:noAutofit/>
          </a:bodyPr>
          <a:lstStyle>
            <a:lvl1pPr indent="0" lvl="0" marL="0" marR="0" algn="r">
              <a:spcBef>
                <a:spcPts val="0"/>
              </a:spcBef>
              <a:buNone/>
              <a:defRPr b="0" i="0" sz="900" u="none" cap="none" strike="noStrike">
                <a:solidFill>
                  <a:srgbClr val="7A8794"/>
                </a:solidFill>
                <a:latin typeface="Arial"/>
                <a:ea typeface="Arial"/>
                <a:cs typeface="Arial"/>
                <a:sym typeface="Arial"/>
              </a:defRPr>
            </a:lvl1pPr>
            <a:lvl2pPr indent="0" lvl="1" marL="0" marR="0" algn="r">
              <a:spcBef>
                <a:spcPts val="0"/>
              </a:spcBef>
              <a:buNone/>
              <a:defRPr b="0" i="0" sz="900" u="none" cap="none" strike="noStrike">
                <a:solidFill>
                  <a:srgbClr val="7A8794"/>
                </a:solidFill>
                <a:latin typeface="Arial"/>
                <a:ea typeface="Arial"/>
                <a:cs typeface="Arial"/>
                <a:sym typeface="Arial"/>
              </a:defRPr>
            </a:lvl2pPr>
            <a:lvl3pPr indent="0" lvl="2" marL="0" marR="0" algn="r">
              <a:spcBef>
                <a:spcPts val="0"/>
              </a:spcBef>
              <a:buNone/>
              <a:defRPr b="0" i="0" sz="900" u="none" cap="none" strike="noStrike">
                <a:solidFill>
                  <a:srgbClr val="7A8794"/>
                </a:solidFill>
                <a:latin typeface="Arial"/>
                <a:ea typeface="Arial"/>
                <a:cs typeface="Arial"/>
                <a:sym typeface="Arial"/>
              </a:defRPr>
            </a:lvl3pPr>
            <a:lvl4pPr indent="0" lvl="3" marL="0" marR="0" algn="r">
              <a:spcBef>
                <a:spcPts val="0"/>
              </a:spcBef>
              <a:buNone/>
              <a:defRPr b="0" i="0" sz="900" u="none" cap="none" strike="noStrike">
                <a:solidFill>
                  <a:srgbClr val="7A8794"/>
                </a:solidFill>
                <a:latin typeface="Arial"/>
                <a:ea typeface="Arial"/>
                <a:cs typeface="Arial"/>
                <a:sym typeface="Arial"/>
              </a:defRPr>
            </a:lvl4pPr>
            <a:lvl5pPr indent="0" lvl="4" marL="0" marR="0" algn="r">
              <a:spcBef>
                <a:spcPts val="0"/>
              </a:spcBef>
              <a:buNone/>
              <a:defRPr b="0" i="0" sz="900" u="none" cap="none" strike="noStrike">
                <a:solidFill>
                  <a:srgbClr val="7A8794"/>
                </a:solidFill>
                <a:latin typeface="Arial"/>
                <a:ea typeface="Arial"/>
                <a:cs typeface="Arial"/>
                <a:sym typeface="Arial"/>
              </a:defRPr>
            </a:lvl5pPr>
            <a:lvl6pPr indent="0" lvl="5" marL="0" marR="0" algn="r">
              <a:spcBef>
                <a:spcPts val="0"/>
              </a:spcBef>
              <a:buNone/>
              <a:defRPr b="0" i="0" sz="900" u="none" cap="none" strike="noStrike">
                <a:solidFill>
                  <a:srgbClr val="7A8794"/>
                </a:solidFill>
                <a:latin typeface="Arial"/>
                <a:ea typeface="Arial"/>
                <a:cs typeface="Arial"/>
                <a:sym typeface="Arial"/>
              </a:defRPr>
            </a:lvl6pPr>
            <a:lvl7pPr indent="0" lvl="6" marL="0" marR="0" algn="r">
              <a:spcBef>
                <a:spcPts val="0"/>
              </a:spcBef>
              <a:buNone/>
              <a:defRPr b="0" i="0" sz="900" u="none" cap="none" strike="noStrike">
                <a:solidFill>
                  <a:srgbClr val="7A8794"/>
                </a:solidFill>
                <a:latin typeface="Arial"/>
                <a:ea typeface="Arial"/>
                <a:cs typeface="Arial"/>
                <a:sym typeface="Arial"/>
              </a:defRPr>
            </a:lvl7pPr>
            <a:lvl8pPr indent="0" lvl="7" marL="0" marR="0" algn="r">
              <a:spcBef>
                <a:spcPts val="0"/>
              </a:spcBef>
              <a:buNone/>
              <a:defRPr b="0" i="0" sz="900" u="none" cap="none" strike="noStrike">
                <a:solidFill>
                  <a:srgbClr val="7A8794"/>
                </a:solidFill>
                <a:latin typeface="Arial"/>
                <a:ea typeface="Arial"/>
                <a:cs typeface="Arial"/>
                <a:sym typeface="Arial"/>
              </a:defRPr>
            </a:lvl8pPr>
            <a:lvl9pPr indent="0" lvl="8" marL="0" marR="0" algn="r">
              <a:spcBef>
                <a:spcPts val="0"/>
              </a:spcBef>
              <a:buNone/>
              <a:defRPr b="0" i="0" sz="900" u="none" cap="none" strike="noStrike">
                <a:solidFill>
                  <a:srgbClr val="7A8794"/>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8" name="Shape 18"/>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
        <p:nvSpPr>
          <p:cNvPr id="10" name="Google Shape;10;p14"/>
          <p:cNvSpPr txBox="1"/>
          <p:nvPr>
            <p:ph idx="12" type="sldNum"/>
          </p:nvPr>
        </p:nvSpPr>
        <p:spPr>
          <a:xfrm>
            <a:off x="11247120" y="6437376"/>
            <a:ext cx="411480" cy="201168"/>
          </a:xfrm>
          <a:prstGeom prst="rect">
            <a:avLst/>
          </a:prstGeom>
          <a:noFill/>
          <a:ln>
            <a:noFill/>
          </a:ln>
        </p:spPr>
        <p:txBody>
          <a:bodyPr anchorCtr="0" anchor="t" bIns="0" lIns="0" spcFirstLastPara="1" rIns="0" wrap="square" tIns="0">
            <a:noAutofit/>
          </a:bodyPr>
          <a:lstStyle>
            <a:lvl1pPr indent="0" lvl="0" marL="0" marR="0" rtl="0" algn="r">
              <a:spcBef>
                <a:spcPts val="0"/>
              </a:spcBef>
              <a:buNone/>
              <a:defRPr b="0" i="0" sz="900" u="none" cap="none" strike="noStrike">
                <a:solidFill>
                  <a:srgbClr val="7A8794"/>
                </a:solidFill>
                <a:latin typeface="Arial"/>
                <a:ea typeface="Arial"/>
                <a:cs typeface="Arial"/>
                <a:sym typeface="Arial"/>
              </a:defRPr>
            </a:lvl1pPr>
            <a:lvl2pPr indent="0" lvl="1" marL="0" marR="0" rtl="0" algn="r">
              <a:spcBef>
                <a:spcPts val="0"/>
              </a:spcBef>
              <a:buNone/>
              <a:defRPr b="0" i="0" sz="900" u="none" cap="none" strike="noStrike">
                <a:solidFill>
                  <a:srgbClr val="7A8794"/>
                </a:solidFill>
                <a:latin typeface="Arial"/>
                <a:ea typeface="Arial"/>
                <a:cs typeface="Arial"/>
                <a:sym typeface="Arial"/>
              </a:defRPr>
            </a:lvl2pPr>
            <a:lvl3pPr indent="0" lvl="2" marL="0" marR="0" rtl="0" algn="r">
              <a:spcBef>
                <a:spcPts val="0"/>
              </a:spcBef>
              <a:buNone/>
              <a:defRPr b="0" i="0" sz="900" u="none" cap="none" strike="noStrike">
                <a:solidFill>
                  <a:srgbClr val="7A8794"/>
                </a:solidFill>
                <a:latin typeface="Arial"/>
                <a:ea typeface="Arial"/>
                <a:cs typeface="Arial"/>
                <a:sym typeface="Arial"/>
              </a:defRPr>
            </a:lvl3pPr>
            <a:lvl4pPr indent="0" lvl="3" marL="0" marR="0" rtl="0" algn="r">
              <a:spcBef>
                <a:spcPts val="0"/>
              </a:spcBef>
              <a:buNone/>
              <a:defRPr b="0" i="0" sz="900" u="none" cap="none" strike="noStrike">
                <a:solidFill>
                  <a:srgbClr val="7A8794"/>
                </a:solidFill>
                <a:latin typeface="Arial"/>
                <a:ea typeface="Arial"/>
                <a:cs typeface="Arial"/>
                <a:sym typeface="Arial"/>
              </a:defRPr>
            </a:lvl4pPr>
            <a:lvl5pPr indent="0" lvl="4" marL="0" marR="0" rtl="0" algn="r">
              <a:spcBef>
                <a:spcPts val="0"/>
              </a:spcBef>
              <a:buNone/>
              <a:defRPr b="0" i="0" sz="900" u="none" cap="none" strike="noStrike">
                <a:solidFill>
                  <a:srgbClr val="7A8794"/>
                </a:solidFill>
                <a:latin typeface="Arial"/>
                <a:ea typeface="Arial"/>
                <a:cs typeface="Arial"/>
                <a:sym typeface="Arial"/>
              </a:defRPr>
            </a:lvl5pPr>
            <a:lvl6pPr indent="0" lvl="5" marL="0" marR="0" rtl="0" algn="r">
              <a:spcBef>
                <a:spcPts val="0"/>
              </a:spcBef>
              <a:buNone/>
              <a:defRPr b="0" i="0" sz="900" u="none" cap="none" strike="noStrike">
                <a:solidFill>
                  <a:srgbClr val="7A8794"/>
                </a:solidFill>
                <a:latin typeface="Arial"/>
                <a:ea typeface="Arial"/>
                <a:cs typeface="Arial"/>
                <a:sym typeface="Arial"/>
              </a:defRPr>
            </a:lvl6pPr>
            <a:lvl7pPr indent="0" lvl="6" marL="0" marR="0" rtl="0" algn="r">
              <a:spcBef>
                <a:spcPts val="0"/>
              </a:spcBef>
              <a:buNone/>
              <a:defRPr b="0" i="0" sz="900" u="none" cap="none" strike="noStrike">
                <a:solidFill>
                  <a:srgbClr val="7A8794"/>
                </a:solidFill>
                <a:latin typeface="Arial"/>
                <a:ea typeface="Arial"/>
                <a:cs typeface="Arial"/>
                <a:sym typeface="Arial"/>
              </a:defRPr>
            </a:lvl7pPr>
            <a:lvl8pPr indent="0" lvl="7" marL="0" marR="0" rtl="0" algn="r">
              <a:spcBef>
                <a:spcPts val="0"/>
              </a:spcBef>
              <a:buNone/>
              <a:defRPr b="0" i="0" sz="900" u="none" cap="none" strike="noStrike">
                <a:solidFill>
                  <a:srgbClr val="7A8794"/>
                </a:solidFill>
                <a:latin typeface="Arial"/>
                <a:ea typeface="Arial"/>
                <a:cs typeface="Arial"/>
                <a:sym typeface="Arial"/>
              </a:defRPr>
            </a:lvl8pPr>
            <a:lvl9pPr indent="0" lvl="8" marL="0" marR="0" rtl="0" algn="r">
              <a:spcBef>
                <a:spcPts val="0"/>
              </a:spcBef>
              <a:buNone/>
              <a:defRPr b="0" i="0" sz="900" u="none" cap="none" strike="noStrike">
                <a:solidFill>
                  <a:srgbClr val="7A8794"/>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projectcapsule.dev/" TargetMode="External"/><Relationship Id="rId4" Type="http://schemas.openxmlformats.org/officeDocument/2006/relationships/hyperlink" Target="https://projectcapsule.dev/" TargetMode="External"/><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1" Type="http://schemas.openxmlformats.org/officeDocument/2006/relationships/hyperlink" Target="https://github.com/projectcapsule/capsule" TargetMode="External"/><Relationship Id="rId10" Type="http://schemas.openxmlformats.org/officeDocument/2006/relationships/hyperlink" Target="https://projectcapsule.dev/docs/resource-management/" TargetMode="External"/><Relationship Id="rId13" Type="http://schemas.openxmlformats.org/officeDocument/2006/relationships/hyperlink" Target="https://kubernetes.io/docs/concepts/security/multi-tenancy/" TargetMode="External"/><Relationship Id="rId12" Type="http://schemas.openxmlformats.org/officeDocument/2006/relationships/hyperlink" Target="https://github.com/projectcapsule/capsule" TargetMode="External"/><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projectcapsule.dev/docs/overview/" TargetMode="External"/><Relationship Id="rId4" Type="http://schemas.openxmlformats.org/officeDocument/2006/relationships/hyperlink" Target="https://projectcapsule.dev/docs/overview/" TargetMode="External"/><Relationship Id="rId9" Type="http://schemas.openxmlformats.org/officeDocument/2006/relationships/hyperlink" Target="https://projectcapsule.dev/docs/resource-management/" TargetMode="External"/><Relationship Id="rId14" Type="http://schemas.openxmlformats.org/officeDocument/2006/relationships/hyperlink" Target="https://kubernetes.io/docs/concepts/security/multi-tenancy/" TargetMode="External"/><Relationship Id="rId5" Type="http://schemas.openxmlformats.org/officeDocument/2006/relationships/hyperlink" Target="https://projectcapsule.dev/docs/operating/concepts/architecture/" TargetMode="External"/><Relationship Id="rId6" Type="http://schemas.openxmlformats.org/officeDocument/2006/relationships/hyperlink" Target="https://projectcapsule.dev/docs/operating/concepts/architecture/" TargetMode="External"/><Relationship Id="rId7" Type="http://schemas.openxmlformats.org/officeDocument/2006/relationships/hyperlink" Target="https://projectcapsule.dev/docs/rules/" TargetMode="External"/><Relationship Id="rId8" Type="http://schemas.openxmlformats.org/officeDocument/2006/relationships/hyperlink" Target="https://projectcapsule.dev/docs/rule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 name="Shape 23"/>
        <p:cNvGrpSpPr/>
        <p:nvPr/>
      </p:nvGrpSpPr>
      <p:grpSpPr>
        <a:xfrm>
          <a:off x="0" y="0"/>
          <a:ext cx="0" cy="0"/>
          <a:chOff x="0" y="0"/>
          <a:chExt cx="0" cy="0"/>
        </a:xfrm>
      </p:grpSpPr>
      <p:sp>
        <p:nvSpPr>
          <p:cNvPr id="24" name="Google Shape;24;p1"/>
          <p:cNvSpPr/>
          <p:nvPr/>
        </p:nvSpPr>
        <p:spPr>
          <a:xfrm>
            <a:off x="8823950" y="1097276"/>
            <a:ext cx="2718000" cy="4555200"/>
          </a:xfrm>
          <a:prstGeom prst="roundRect">
            <a:avLst>
              <a:gd fmla="val 3885" name="adj"/>
            </a:avLst>
          </a:prstGeom>
          <a:solidFill>
            <a:srgbClr val="DDF7FA"/>
          </a:solidFill>
          <a:ln cap="flat" cmpd="sng" w="15225">
            <a:solidFill>
              <a:srgbClr val="A7E8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1"/>
          <p:cNvSpPr/>
          <p:nvPr/>
        </p:nvSpPr>
        <p:spPr>
          <a:xfrm>
            <a:off x="9089136" y="1335938"/>
            <a:ext cx="2187702" cy="450799"/>
          </a:xfrm>
          <a:prstGeom prst="roundRect">
            <a:avLst>
              <a:gd fmla="val 8114" name="adj"/>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1"/>
          <p:cNvSpPr/>
          <p:nvPr/>
        </p:nvSpPr>
        <p:spPr>
          <a:xfrm>
            <a:off x="9115654" y="2104949"/>
            <a:ext cx="556870" cy="503834"/>
          </a:xfrm>
          <a:prstGeom prst="roundRect">
            <a:avLst>
              <a:gd fmla="val 5445" name="adj"/>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1"/>
          <p:cNvSpPr/>
          <p:nvPr/>
        </p:nvSpPr>
        <p:spPr>
          <a:xfrm>
            <a:off x="9911182" y="2104949"/>
            <a:ext cx="556870" cy="503834"/>
          </a:xfrm>
          <a:prstGeom prst="roundRect">
            <a:avLst>
              <a:gd fmla="val 5445" name="adj"/>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1"/>
          <p:cNvSpPr/>
          <p:nvPr/>
        </p:nvSpPr>
        <p:spPr>
          <a:xfrm>
            <a:off x="10706710" y="2104949"/>
            <a:ext cx="556870" cy="503834"/>
          </a:xfrm>
          <a:prstGeom prst="roundRect">
            <a:avLst>
              <a:gd fmla="val 5445" name="adj"/>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9" name="Google Shape;29;p1"/>
          <p:cNvCxnSpPr/>
          <p:nvPr/>
        </p:nvCxnSpPr>
        <p:spPr>
          <a:xfrm>
            <a:off x="10182987" y="898398"/>
            <a:ext cx="0" cy="331470"/>
          </a:xfrm>
          <a:prstGeom prst="straightConnector1">
            <a:avLst/>
          </a:prstGeom>
          <a:noFill/>
          <a:ln cap="flat" cmpd="sng" w="25400">
            <a:solidFill>
              <a:srgbClr val="12C7D9"/>
            </a:solidFill>
            <a:prstDash val="solid"/>
            <a:round/>
            <a:headEnd len="sm" w="sm" type="none"/>
            <a:tailEnd len="sm" w="sm" type="none"/>
          </a:ln>
        </p:spPr>
      </p:cxnSp>
      <p:sp>
        <p:nvSpPr>
          <p:cNvPr id="30" name="Google Shape;30;p1"/>
          <p:cNvSpPr/>
          <p:nvPr/>
        </p:nvSpPr>
        <p:spPr>
          <a:xfrm>
            <a:off x="10057028" y="726034"/>
            <a:ext cx="251917" cy="251917"/>
          </a:xfrm>
          <a:prstGeom prst="ellipse">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1"/>
          <p:cNvSpPr/>
          <p:nvPr/>
        </p:nvSpPr>
        <p:spPr>
          <a:xfrm>
            <a:off x="713232" y="1078992"/>
            <a:ext cx="7635240" cy="148132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FFFFFF"/>
              </a:buClr>
              <a:buSzPts val="4200"/>
              <a:buFont typeface="Arial"/>
              <a:buNone/>
            </a:pPr>
            <a:r>
              <a:rPr b="1" lang="en-US" sz="4200">
                <a:solidFill>
                  <a:srgbClr val="FFFFFF"/>
                </a:solidFill>
              </a:rPr>
              <a:t>Share the Cluster, Keep the Boundaries</a:t>
            </a:r>
            <a:endParaRPr b="0" i="0" sz="4200" u="none" cap="none" strike="noStrike">
              <a:solidFill>
                <a:schemeClr val="dk1"/>
              </a:solidFill>
              <a:latin typeface="Arial"/>
              <a:ea typeface="Arial"/>
              <a:cs typeface="Arial"/>
              <a:sym typeface="Arial"/>
            </a:endParaRPr>
          </a:p>
        </p:txBody>
      </p:sp>
      <p:sp>
        <p:nvSpPr>
          <p:cNvPr id="32" name="Google Shape;32;p1"/>
          <p:cNvSpPr/>
          <p:nvPr/>
        </p:nvSpPr>
        <p:spPr>
          <a:xfrm>
            <a:off x="749808" y="2761488"/>
            <a:ext cx="7269480" cy="438912"/>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DDE8F2"/>
              </a:buClr>
              <a:buSzPts val="2200"/>
              <a:buFont typeface="Arial"/>
              <a:buNone/>
            </a:pPr>
            <a:r>
              <a:rPr b="0" i="0" lang="en-US" sz="2200" u="none" cap="none" strike="noStrike">
                <a:solidFill>
                  <a:srgbClr val="DDE8F2"/>
                </a:solidFill>
                <a:latin typeface="Arial"/>
                <a:ea typeface="Arial"/>
                <a:cs typeface="Arial"/>
                <a:sym typeface="Arial"/>
              </a:rPr>
              <a:t>Operational efficiency with Project Capsule</a:t>
            </a:r>
            <a:endParaRPr b="0" i="0" sz="2200" u="none" cap="none" strike="noStrike">
              <a:solidFill>
                <a:schemeClr val="dk1"/>
              </a:solidFill>
              <a:latin typeface="Arial"/>
              <a:ea typeface="Arial"/>
              <a:cs typeface="Arial"/>
              <a:sym typeface="Arial"/>
            </a:endParaRPr>
          </a:p>
        </p:txBody>
      </p:sp>
      <p:cxnSp>
        <p:nvCxnSpPr>
          <p:cNvPr id="33" name="Google Shape;33;p1"/>
          <p:cNvCxnSpPr/>
          <p:nvPr/>
        </p:nvCxnSpPr>
        <p:spPr>
          <a:xfrm>
            <a:off x="749808" y="3456432"/>
            <a:ext cx="4617720" cy="0"/>
          </a:xfrm>
          <a:prstGeom prst="straightConnector1">
            <a:avLst/>
          </a:prstGeom>
          <a:noFill/>
          <a:ln cap="flat" cmpd="sng" w="38100">
            <a:solidFill>
              <a:srgbClr val="12C7D9"/>
            </a:solidFill>
            <a:prstDash val="solid"/>
            <a:round/>
            <a:headEnd len="sm" w="sm" type="none"/>
            <a:tailEnd len="sm" w="sm" type="none"/>
          </a:ln>
        </p:spPr>
      </p:cxnSp>
      <p:sp>
        <p:nvSpPr>
          <p:cNvPr id="34" name="Google Shape;34;p1"/>
          <p:cNvSpPr/>
          <p:nvPr/>
        </p:nvSpPr>
        <p:spPr>
          <a:xfrm>
            <a:off x="749808" y="3703320"/>
            <a:ext cx="6812280" cy="78638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E8F1F8"/>
              </a:buClr>
              <a:buSzPts val="1750"/>
              <a:buFont typeface="Arial"/>
              <a:buNone/>
            </a:pPr>
            <a:r>
              <a:rPr b="0" i="0" lang="en-US" sz="1750" u="none" cap="none" strike="noStrike">
                <a:solidFill>
                  <a:srgbClr val="E8F1F8"/>
                </a:solidFill>
                <a:latin typeface="Arial"/>
                <a:ea typeface="Arial"/>
                <a:cs typeface="Arial"/>
                <a:sym typeface="Arial"/>
              </a:rPr>
              <a:t>A 15-minute introduction to shared-cluster multi-tenancy,</a:t>
            </a:r>
            <a:endParaRPr b="0" i="0" sz="175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E8F1F8"/>
              </a:buClr>
              <a:buSzPts val="1750"/>
              <a:buFont typeface="Arial"/>
              <a:buNone/>
            </a:pPr>
            <a:r>
              <a:rPr b="0" i="0" lang="en-US" sz="1750" u="none" cap="none" strike="noStrike">
                <a:solidFill>
                  <a:srgbClr val="E8F1F8"/>
                </a:solidFill>
                <a:latin typeface="Arial"/>
                <a:ea typeface="Arial"/>
                <a:cs typeface="Arial"/>
                <a:sym typeface="Arial"/>
              </a:rPr>
              <a:t>delegated ownership, and policy guardrails</a:t>
            </a:r>
            <a:endParaRPr b="0" i="0" sz="1750" u="none" cap="none" strike="noStrike">
              <a:solidFill>
                <a:schemeClr val="dk1"/>
              </a:solidFill>
              <a:latin typeface="Arial"/>
              <a:ea typeface="Arial"/>
              <a:cs typeface="Arial"/>
              <a:sym typeface="Arial"/>
            </a:endParaRPr>
          </a:p>
        </p:txBody>
      </p:sp>
      <p:sp>
        <p:nvSpPr>
          <p:cNvPr id="35" name="Google Shape;35;p1">
            <a:hlinkClick r:id="rId3"/>
          </p:cNvPr>
          <p:cNvSpPr/>
          <p:nvPr/>
        </p:nvSpPr>
        <p:spPr>
          <a:xfrm>
            <a:off x="749808" y="5916168"/>
            <a:ext cx="22860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2C7D9"/>
              </a:buClr>
              <a:buSzPts val="1200"/>
              <a:buFont typeface="Arial"/>
              <a:buNone/>
            </a:pPr>
            <a:r>
              <a:rPr b="1" i="0" lang="en-US" sz="1200" u="sng" cap="none" strike="noStrike">
                <a:solidFill>
                  <a:srgbClr val="12C7D9"/>
                </a:solidFill>
                <a:latin typeface="Arial"/>
                <a:ea typeface="Arial"/>
                <a:cs typeface="Arial"/>
                <a:sym typeface="Arial"/>
                <a:hlinkClick r:id="rId4">
                  <a:extLst>
                    <a:ext uri="{A12FA001-AC4F-418D-AE19-62706E023703}">
                      <ahyp:hlinkClr val="tx"/>
                    </a:ext>
                  </a:extLst>
                </a:hlinkClick>
              </a:rPr>
              <a:t>projectcapsule.dev</a:t>
            </a:r>
            <a:endParaRPr b="0" i="0" sz="1200" u="none" cap="none" strike="noStrike">
              <a:solidFill>
                <a:schemeClr val="dk1"/>
              </a:solidFill>
              <a:latin typeface="Arial"/>
              <a:ea typeface="Arial"/>
              <a:cs typeface="Arial"/>
              <a:sym typeface="Arial"/>
            </a:endParaRPr>
          </a:p>
        </p:txBody>
      </p:sp>
      <p:sp>
        <p:nvSpPr>
          <p:cNvPr id="36" name="Google Shape;36;p1"/>
          <p:cNvSpPr txBox="1"/>
          <p:nvPr>
            <p:ph idx="4294967295" type="sldNum"/>
          </p:nvPr>
        </p:nvSpPr>
        <p:spPr>
          <a:xfrm>
            <a:off x="11247120" y="6437376"/>
            <a:ext cx="411480" cy="201168"/>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fld id="{00000000-1234-1234-1234-123412341234}" type="slidenum">
              <a:rPr b="0" i="0" lang="en-US" sz="900" u="none" cap="none" strike="noStrike">
                <a:solidFill>
                  <a:srgbClr val="DDE8F2"/>
                </a:solidFill>
                <a:latin typeface="Arial"/>
                <a:ea typeface="Arial"/>
                <a:cs typeface="Arial"/>
                <a:sym typeface="Arial"/>
              </a:rPr>
              <a:t>‹#›</a:t>
            </a:fld>
            <a:endParaRPr b="0" i="0" sz="900" u="none" cap="none" strike="noStrike">
              <a:solidFill>
                <a:srgbClr val="DDE8F2"/>
              </a:solidFill>
              <a:latin typeface="Arial"/>
              <a:ea typeface="Arial"/>
              <a:cs typeface="Arial"/>
              <a:sym typeface="Arial"/>
            </a:endParaRPr>
          </a:p>
        </p:txBody>
      </p:sp>
      <p:pic>
        <p:nvPicPr>
          <p:cNvPr id="37" name="Google Shape;37;p1" title="capsule_medium.png"/>
          <p:cNvPicPr preferRelativeResize="0"/>
          <p:nvPr/>
        </p:nvPicPr>
        <p:blipFill>
          <a:blip r:embed="rId5">
            <a:alphaModFix/>
          </a:blip>
          <a:stretch>
            <a:fillRect/>
          </a:stretch>
        </p:blipFill>
        <p:spPr>
          <a:xfrm>
            <a:off x="8985908" y="3080304"/>
            <a:ext cx="2407412" cy="206349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7"/>
          <p:cNvSpPr/>
          <p:nvPr/>
        </p:nvSpPr>
        <p:spPr>
          <a:xfrm>
            <a:off x="530352" y="384048"/>
            <a:ext cx="10972800" cy="51206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2800"/>
              <a:buFont typeface="Arial"/>
              <a:buNone/>
            </a:pPr>
            <a:r>
              <a:rPr b="1" i="0" lang="en-US" sz="2800" u="none" cap="none" strike="noStrike">
                <a:solidFill>
                  <a:srgbClr val="173B63"/>
                </a:solidFill>
                <a:latin typeface="Arial"/>
                <a:ea typeface="Arial"/>
                <a:cs typeface="Arial"/>
                <a:sym typeface="Arial"/>
              </a:rPr>
              <a:t>Guardrails are inherited</a:t>
            </a:r>
            <a:r>
              <a:rPr b="1" lang="en-US" sz="2800">
                <a:solidFill>
                  <a:srgbClr val="173B63"/>
                </a:solidFill>
              </a:rPr>
              <a:t> </a:t>
            </a:r>
            <a:r>
              <a:rPr b="1" i="0" lang="en-US" sz="2800" u="none" cap="none" strike="noStrike">
                <a:solidFill>
                  <a:srgbClr val="173B63"/>
                </a:solidFill>
                <a:latin typeface="Arial"/>
                <a:ea typeface="Arial"/>
                <a:cs typeface="Arial"/>
                <a:sym typeface="Arial"/>
              </a:rPr>
              <a:t>and can vary by namespace</a:t>
            </a:r>
            <a:endParaRPr b="0" i="0" sz="2800" u="none" cap="none" strike="noStrike">
              <a:solidFill>
                <a:schemeClr val="dk1"/>
              </a:solidFill>
              <a:latin typeface="Arial"/>
              <a:ea typeface="Arial"/>
              <a:cs typeface="Arial"/>
              <a:sym typeface="Arial"/>
            </a:endParaRPr>
          </a:p>
        </p:txBody>
      </p:sp>
      <p:sp>
        <p:nvSpPr>
          <p:cNvPr id="380" name="Google Shape;380;p7"/>
          <p:cNvSpPr/>
          <p:nvPr/>
        </p:nvSpPr>
        <p:spPr>
          <a:xfrm>
            <a:off x="548640" y="932688"/>
            <a:ext cx="10789920" cy="310896"/>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5A6B7B"/>
              </a:buClr>
              <a:buSzPts val="1450"/>
              <a:buFont typeface="Arial"/>
              <a:buNone/>
            </a:pPr>
            <a:r>
              <a:rPr b="0" i="0" lang="en-US" sz="1450" u="none" cap="none" strike="noStrike">
                <a:solidFill>
                  <a:srgbClr val="5A6B7B"/>
                </a:solidFill>
                <a:latin typeface="Arial"/>
                <a:ea typeface="Arial"/>
                <a:cs typeface="Arial"/>
                <a:sym typeface="Arial"/>
              </a:rPr>
              <a:t>Tenant-wide defaults provide consistency; Rules allow finer profiles selected by namespace metadata.</a:t>
            </a:r>
            <a:endParaRPr b="0" i="0" sz="1450" u="none" cap="none" strike="noStrike">
              <a:solidFill>
                <a:schemeClr val="dk1"/>
              </a:solidFill>
              <a:latin typeface="Arial"/>
              <a:ea typeface="Arial"/>
              <a:cs typeface="Arial"/>
              <a:sym typeface="Arial"/>
            </a:endParaRPr>
          </a:p>
        </p:txBody>
      </p:sp>
      <p:sp>
        <p:nvSpPr>
          <p:cNvPr id="381" name="Google Shape;381;p7"/>
          <p:cNvSpPr/>
          <p:nvPr/>
        </p:nvSpPr>
        <p:spPr>
          <a:xfrm>
            <a:off x="621792" y="1353312"/>
            <a:ext cx="3749040" cy="4526280"/>
          </a:xfrm>
          <a:prstGeom prst="roundRect">
            <a:avLst>
              <a:gd fmla="val 1220" name="adj"/>
            </a:avLst>
          </a:prstGeom>
          <a:solidFill>
            <a:srgbClr val="173B63"/>
          </a:solidFill>
          <a:ln cap="flat" cmpd="sng" w="12700">
            <a:solidFill>
              <a:srgbClr val="173B6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7"/>
          <p:cNvSpPr/>
          <p:nvPr/>
        </p:nvSpPr>
        <p:spPr>
          <a:xfrm>
            <a:off x="960120" y="1645920"/>
            <a:ext cx="3063240" cy="38404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2400"/>
              <a:buFont typeface="Arial"/>
              <a:buNone/>
            </a:pPr>
            <a:r>
              <a:rPr b="1" i="0" lang="en-US" sz="2400" u="none" cap="none" strike="noStrike">
                <a:solidFill>
                  <a:srgbClr val="FFFFFF"/>
                </a:solidFill>
                <a:latin typeface="Arial"/>
                <a:ea typeface="Arial"/>
                <a:cs typeface="Arial"/>
                <a:sym typeface="Arial"/>
              </a:rPr>
              <a:t>Tenant baseline</a:t>
            </a:r>
            <a:endParaRPr b="0" i="0" sz="2400" u="none" cap="none" strike="noStrike">
              <a:solidFill>
                <a:schemeClr val="dk1"/>
              </a:solidFill>
              <a:latin typeface="Arial"/>
              <a:ea typeface="Arial"/>
              <a:cs typeface="Arial"/>
              <a:sym typeface="Arial"/>
            </a:endParaRPr>
          </a:p>
        </p:txBody>
      </p:sp>
      <p:sp>
        <p:nvSpPr>
          <p:cNvPr id="383" name="Google Shape;383;p7"/>
          <p:cNvSpPr/>
          <p:nvPr/>
        </p:nvSpPr>
        <p:spPr>
          <a:xfrm>
            <a:off x="960120" y="2075688"/>
            <a:ext cx="3063240"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DE8F2"/>
              </a:buClr>
              <a:buSzPts val="1250"/>
              <a:buFont typeface="Arial"/>
              <a:buNone/>
            </a:pPr>
            <a:r>
              <a:rPr b="0" i="0" lang="en-US" sz="1250" u="none" cap="none" strike="noStrike">
                <a:solidFill>
                  <a:srgbClr val="DDE8F2"/>
                </a:solidFill>
                <a:latin typeface="Arial"/>
                <a:ea typeface="Arial"/>
                <a:cs typeface="Arial"/>
                <a:sym typeface="Arial"/>
              </a:rPr>
              <a:t>Applied consistently to every namespace</a:t>
            </a:r>
            <a:endParaRPr b="0" i="0" sz="1250" u="none" cap="none" strike="noStrike">
              <a:solidFill>
                <a:schemeClr val="dk1"/>
              </a:solidFill>
              <a:latin typeface="Arial"/>
              <a:ea typeface="Arial"/>
              <a:cs typeface="Arial"/>
              <a:sym typeface="Arial"/>
            </a:endParaRPr>
          </a:p>
        </p:txBody>
      </p:sp>
      <p:sp>
        <p:nvSpPr>
          <p:cNvPr id="384" name="Google Shape;384;p7"/>
          <p:cNvSpPr/>
          <p:nvPr/>
        </p:nvSpPr>
        <p:spPr>
          <a:xfrm>
            <a:off x="969264" y="2615184"/>
            <a:ext cx="3035808" cy="393192"/>
          </a:xfrm>
          <a:prstGeom prst="roundRect">
            <a:avLst>
              <a:gd fmla="val 6977" name="adj"/>
            </a:avLst>
          </a:prstGeom>
          <a:solidFill>
            <a:srgbClr val="244D76"/>
          </a:solidFill>
          <a:ln cap="flat" cmpd="sng" w="9525">
            <a:solidFill>
              <a:srgbClr val="4C73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7"/>
          <p:cNvSpPr/>
          <p:nvPr/>
        </p:nvSpPr>
        <p:spPr>
          <a:xfrm>
            <a:off x="1143000" y="2715768"/>
            <a:ext cx="2688336" cy="173736"/>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FFFFFF"/>
              </a:buClr>
              <a:buSzPts val="1320"/>
              <a:buFont typeface="Arial"/>
              <a:buNone/>
            </a:pPr>
            <a:r>
              <a:rPr b="0" i="0" lang="en-US" sz="1320" u="none" cap="none" strike="noStrike">
                <a:solidFill>
                  <a:srgbClr val="FFFFFF"/>
                </a:solidFill>
                <a:latin typeface="Arial"/>
                <a:ea typeface="Arial"/>
                <a:cs typeface="Arial"/>
                <a:sym typeface="Arial"/>
              </a:rPr>
              <a:t>Ownership and permissions</a:t>
            </a:r>
            <a:endParaRPr b="0" i="0" sz="1320" u="none" cap="none" strike="noStrike">
              <a:solidFill>
                <a:schemeClr val="dk1"/>
              </a:solidFill>
              <a:latin typeface="Arial"/>
              <a:ea typeface="Arial"/>
              <a:cs typeface="Arial"/>
              <a:sym typeface="Arial"/>
            </a:endParaRPr>
          </a:p>
        </p:txBody>
      </p:sp>
      <p:sp>
        <p:nvSpPr>
          <p:cNvPr id="386" name="Google Shape;386;p7"/>
          <p:cNvSpPr/>
          <p:nvPr/>
        </p:nvSpPr>
        <p:spPr>
          <a:xfrm>
            <a:off x="969264" y="3182112"/>
            <a:ext cx="3035808" cy="393192"/>
          </a:xfrm>
          <a:prstGeom prst="roundRect">
            <a:avLst>
              <a:gd fmla="val 6977" name="adj"/>
            </a:avLst>
          </a:prstGeom>
          <a:solidFill>
            <a:srgbClr val="1E456C"/>
          </a:solidFill>
          <a:ln cap="flat" cmpd="sng" w="9525">
            <a:solidFill>
              <a:srgbClr val="4C73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7"/>
          <p:cNvSpPr/>
          <p:nvPr/>
        </p:nvSpPr>
        <p:spPr>
          <a:xfrm>
            <a:off x="1143000" y="3282696"/>
            <a:ext cx="2688336" cy="173736"/>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FFFFFF"/>
              </a:buClr>
              <a:buSzPts val="1320"/>
              <a:buFont typeface="Arial"/>
              <a:buNone/>
            </a:pPr>
            <a:r>
              <a:rPr b="0" i="0" lang="en-US" sz="1320" u="none" cap="none" strike="noStrike">
                <a:solidFill>
                  <a:srgbClr val="FFFFFF"/>
                </a:solidFill>
                <a:latin typeface="Arial"/>
                <a:ea typeface="Arial"/>
                <a:cs typeface="Arial"/>
                <a:sym typeface="Arial"/>
              </a:rPr>
              <a:t>Resource budgets and limits</a:t>
            </a:r>
            <a:endParaRPr b="0" i="0" sz="1320" u="none" cap="none" strike="noStrike">
              <a:solidFill>
                <a:schemeClr val="dk1"/>
              </a:solidFill>
              <a:latin typeface="Arial"/>
              <a:ea typeface="Arial"/>
              <a:cs typeface="Arial"/>
              <a:sym typeface="Arial"/>
            </a:endParaRPr>
          </a:p>
        </p:txBody>
      </p:sp>
      <p:sp>
        <p:nvSpPr>
          <p:cNvPr id="388" name="Google Shape;388;p7"/>
          <p:cNvSpPr/>
          <p:nvPr/>
        </p:nvSpPr>
        <p:spPr>
          <a:xfrm>
            <a:off x="969264" y="3749040"/>
            <a:ext cx="3035808" cy="393192"/>
          </a:xfrm>
          <a:prstGeom prst="roundRect">
            <a:avLst>
              <a:gd fmla="val 6977" name="adj"/>
            </a:avLst>
          </a:prstGeom>
          <a:solidFill>
            <a:srgbClr val="244D76"/>
          </a:solidFill>
          <a:ln cap="flat" cmpd="sng" w="9525">
            <a:solidFill>
              <a:srgbClr val="4C73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7"/>
          <p:cNvSpPr/>
          <p:nvPr/>
        </p:nvSpPr>
        <p:spPr>
          <a:xfrm>
            <a:off x="1143000" y="3849624"/>
            <a:ext cx="2688336" cy="173736"/>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FFFFFF"/>
              </a:buClr>
              <a:buSzPts val="1320"/>
              <a:buFont typeface="Arial"/>
              <a:buNone/>
            </a:pPr>
            <a:r>
              <a:rPr b="0" i="0" lang="en-US" sz="1320" u="none" cap="none" strike="noStrike">
                <a:solidFill>
                  <a:srgbClr val="FFFFFF"/>
                </a:solidFill>
                <a:latin typeface="Arial"/>
                <a:ea typeface="Arial"/>
                <a:cs typeface="Arial"/>
                <a:sym typeface="Arial"/>
              </a:rPr>
              <a:t>Required namespace metadata</a:t>
            </a:r>
            <a:endParaRPr b="0" i="0" sz="1320" u="none" cap="none" strike="noStrike">
              <a:solidFill>
                <a:schemeClr val="dk1"/>
              </a:solidFill>
              <a:latin typeface="Arial"/>
              <a:ea typeface="Arial"/>
              <a:cs typeface="Arial"/>
              <a:sym typeface="Arial"/>
            </a:endParaRPr>
          </a:p>
        </p:txBody>
      </p:sp>
      <p:sp>
        <p:nvSpPr>
          <p:cNvPr id="390" name="Google Shape;390;p7"/>
          <p:cNvSpPr/>
          <p:nvPr/>
        </p:nvSpPr>
        <p:spPr>
          <a:xfrm>
            <a:off x="969264" y="4315968"/>
            <a:ext cx="3035808" cy="393192"/>
          </a:xfrm>
          <a:prstGeom prst="roundRect">
            <a:avLst>
              <a:gd fmla="val 6977" name="adj"/>
            </a:avLst>
          </a:prstGeom>
          <a:solidFill>
            <a:srgbClr val="1E456C"/>
          </a:solidFill>
          <a:ln cap="flat" cmpd="sng" w="9525">
            <a:solidFill>
              <a:srgbClr val="4C73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7"/>
          <p:cNvSpPr/>
          <p:nvPr/>
        </p:nvSpPr>
        <p:spPr>
          <a:xfrm>
            <a:off x="1143000" y="4416552"/>
            <a:ext cx="2688336" cy="173736"/>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FFFFFF"/>
              </a:buClr>
              <a:buSzPts val="1320"/>
              <a:buFont typeface="Arial"/>
              <a:buNone/>
            </a:pPr>
            <a:r>
              <a:rPr b="0" i="0" lang="en-US" sz="1320" u="none" cap="none" strike="noStrike">
                <a:solidFill>
                  <a:srgbClr val="FFFFFF"/>
                </a:solidFill>
                <a:latin typeface="Arial"/>
                <a:ea typeface="Arial"/>
                <a:cs typeface="Arial"/>
                <a:sym typeface="Arial"/>
              </a:rPr>
              <a:t>Replicated baseline resources</a:t>
            </a:r>
            <a:endParaRPr b="0" i="0" sz="1320" u="none" cap="none" strike="noStrike">
              <a:solidFill>
                <a:schemeClr val="dk1"/>
              </a:solidFill>
              <a:latin typeface="Arial"/>
              <a:ea typeface="Arial"/>
              <a:cs typeface="Arial"/>
              <a:sym typeface="Arial"/>
            </a:endParaRPr>
          </a:p>
        </p:txBody>
      </p:sp>
      <p:sp>
        <p:nvSpPr>
          <p:cNvPr id="392" name="Google Shape;392;p7"/>
          <p:cNvSpPr/>
          <p:nvPr/>
        </p:nvSpPr>
        <p:spPr>
          <a:xfrm>
            <a:off x="969264" y="4882896"/>
            <a:ext cx="3035808" cy="393192"/>
          </a:xfrm>
          <a:prstGeom prst="roundRect">
            <a:avLst>
              <a:gd fmla="val 6977" name="adj"/>
            </a:avLst>
          </a:prstGeom>
          <a:solidFill>
            <a:srgbClr val="244D76"/>
          </a:solidFill>
          <a:ln cap="flat" cmpd="sng" w="9525">
            <a:solidFill>
              <a:srgbClr val="4C73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7"/>
          <p:cNvSpPr/>
          <p:nvPr/>
        </p:nvSpPr>
        <p:spPr>
          <a:xfrm>
            <a:off x="1143000" y="4983480"/>
            <a:ext cx="2688336" cy="173736"/>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FFFFFF"/>
              </a:buClr>
              <a:buSzPts val="1320"/>
              <a:buFont typeface="Arial"/>
              <a:buNone/>
            </a:pPr>
            <a:r>
              <a:rPr b="0" i="0" lang="en-US" sz="1320" u="none" cap="none" strike="noStrike">
                <a:solidFill>
                  <a:srgbClr val="FFFFFF"/>
                </a:solidFill>
                <a:latin typeface="Arial"/>
                <a:ea typeface="Arial"/>
                <a:cs typeface="Arial"/>
                <a:sym typeface="Arial"/>
              </a:rPr>
              <a:t>Allowed namespace lifecycle</a:t>
            </a:r>
            <a:endParaRPr b="0" i="0" sz="1320" u="none" cap="none" strike="noStrike">
              <a:solidFill>
                <a:schemeClr val="dk1"/>
              </a:solidFill>
              <a:latin typeface="Arial"/>
              <a:ea typeface="Arial"/>
              <a:cs typeface="Arial"/>
              <a:sym typeface="Arial"/>
            </a:endParaRPr>
          </a:p>
        </p:txBody>
      </p:sp>
      <p:sp>
        <p:nvSpPr>
          <p:cNvPr id="394" name="Google Shape;394;p7"/>
          <p:cNvSpPr/>
          <p:nvPr/>
        </p:nvSpPr>
        <p:spPr>
          <a:xfrm>
            <a:off x="4553712" y="2962656"/>
            <a:ext cx="685800" cy="1325880"/>
          </a:xfrm>
          <a:prstGeom prst="chevron">
            <a:avLst>
              <a:gd fmla="val 50000" name="adj"/>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7"/>
          <p:cNvSpPr/>
          <p:nvPr/>
        </p:nvSpPr>
        <p:spPr>
          <a:xfrm>
            <a:off x="5257800" y="1417320"/>
            <a:ext cx="6080760" cy="36576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73B63"/>
              </a:buClr>
              <a:buSzPts val="2000"/>
              <a:buFont typeface="Arial"/>
              <a:buNone/>
            </a:pPr>
            <a:r>
              <a:rPr b="1" i="0" lang="en-US" sz="2000" u="none" cap="none" strike="noStrike">
                <a:solidFill>
                  <a:srgbClr val="173B63"/>
                </a:solidFill>
                <a:latin typeface="Arial"/>
                <a:ea typeface="Arial"/>
                <a:cs typeface="Arial"/>
                <a:sym typeface="Arial"/>
              </a:rPr>
              <a:t>Namespace profiles selected by metadata</a:t>
            </a:r>
            <a:endParaRPr b="0" i="0" sz="2000" u="none" cap="none" strike="noStrike">
              <a:solidFill>
                <a:schemeClr val="dk1"/>
              </a:solidFill>
              <a:latin typeface="Arial"/>
              <a:ea typeface="Arial"/>
              <a:cs typeface="Arial"/>
              <a:sym typeface="Arial"/>
            </a:endParaRPr>
          </a:p>
        </p:txBody>
      </p:sp>
      <p:sp>
        <p:nvSpPr>
          <p:cNvPr id="396" name="Google Shape;396;p7"/>
          <p:cNvSpPr/>
          <p:nvPr/>
        </p:nvSpPr>
        <p:spPr>
          <a:xfrm>
            <a:off x="5321808" y="1938528"/>
            <a:ext cx="2743200" cy="3383280"/>
          </a:xfrm>
          <a:prstGeom prst="roundRect">
            <a:avLst>
              <a:gd fmla="val 2000" name="adj"/>
            </a:avLst>
          </a:prstGeom>
          <a:solidFill>
            <a:srgbClr val="EAF2F9"/>
          </a:solidFill>
          <a:ln cap="flat" cmpd="sng" w="12700">
            <a:solidFill>
              <a:srgbClr val="B9CF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7"/>
          <p:cNvSpPr/>
          <p:nvPr/>
        </p:nvSpPr>
        <p:spPr>
          <a:xfrm>
            <a:off x="5321808" y="1938528"/>
            <a:ext cx="73152" cy="3383280"/>
          </a:xfrm>
          <a:prstGeom prst="rect">
            <a:avLst/>
          </a:prstGeom>
          <a:solidFill>
            <a:srgbClr val="5D88B3"/>
          </a:solidFill>
          <a:ln cap="flat" cmpd="sng" w="12700">
            <a:solidFill>
              <a:srgbClr val="5D88B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7"/>
          <p:cNvSpPr/>
          <p:nvPr/>
        </p:nvSpPr>
        <p:spPr>
          <a:xfrm>
            <a:off x="5522976" y="2103120"/>
            <a:ext cx="2359152" cy="38404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1800"/>
              <a:buFont typeface="Arial"/>
              <a:buNone/>
            </a:pPr>
            <a:r>
              <a:rPr b="1" i="0" lang="en-US" sz="1800" u="none" cap="none" strike="noStrike">
                <a:solidFill>
                  <a:srgbClr val="173B63"/>
                </a:solidFill>
                <a:latin typeface="Arial"/>
                <a:ea typeface="Arial"/>
                <a:cs typeface="Arial"/>
                <a:sym typeface="Arial"/>
              </a:rPr>
              <a:t>Development</a:t>
            </a:r>
            <a:endParaRPr b="0" i="0" sz="1800" u="none" cap="none" strike="noStrike">
              <a:solidFill>
                <a:schemeClr val="dk1"/>
              </a:solidFill>
              <a:latin typeface="Arial"/>
              <a:ea typeface="Arial"/>
              <a:cs typeface="Arial"/>
              <a:sym typeface="Arial"/>
            </a:endParaRPr>
          </a:p>
        </p:txBody>
      </p:sp>
      <p:sp>
        <p:nvSpPr>
          <p:cNvPr id="399" name="Google Shape;399;p7"/>
          <p:cNvSpPr/>
          <p:nvPr/>
        </p:nvSpPr>
        <p:spPr>
          <a:xfrm>
            <a:off x="5522976" y="2596896"/>
            <a:ext cx="2359152" cy="2560320"/>
          </a:xfrm>
          <a:prstGeom prst="rect">
            <a:avLst/>
          </a:prstGeom>
          <a:noFill/>
          <a:ln>
            <a:noFill/>
          </a:ln>
        </p:spPr>
        <p:txBody>
          <a:bodyPr anchorCtr="0" anchor="t" bIns="0" lIns="0" spcFirstLastPara="1" rIns="0" wrap="square" tIns="0">
            <a:normAutofit/>
          </a:bodyPr>
          <a:lstStyle/>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Selector: env=dev</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SzPts val="1320"/>
              <a:buFont typeface="Arial"/>
              <a:buNone/>
            </a:pPr>
            <a:r>
              <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Broader image sources</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Lower resource guarantees</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Internal ingress only</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Audit selected violations</a:t>
            </a:r>
            <a:endParaRPr b="0" i="0" sz="1320" u="none" cap="none" strike="noStrike">
              <a:solidFill>
                <a:schemeClr val="dk1"/>
              </a:solidFill>
              <a:latin typeface="Arial"/>
              <a:ea typeface="Arial"/>
              <a:cs typeface="Arial"/>
              <a:sym typeface="Arial"/>
            </a:endParaRPr>
          </a:p>
        </p:txBody>
      </p:sp>
      <p:sp>
        <p:nvSpPr>
          <p:cNvPr id="400" name="Google Shape;400;p7"/>
          <p:cNvSpPr/>
          <p:nvPr/>
        </p:nvSpPr>
        <p:spPr>
          <a:xfrm>
            <a:off x="8339328" y="1938528"/>
            <a:ext cx="2743200" cy="3383280"/>
          </a:xfrm>
          <a:prstGeom prst="roundRect">
            <a:avLst>
              <a:gd fmla="val 2000" name="adj"/>
            </a:avLst>
          </a:prstGeom>
          <a:solidFill>
            <a:srgbClr val="FFF3D9"/>
          </a:solidFill>
          <a:ln cap="flat" cmpd="sng" w="12700">
            <a:solidFill>
              <a:srgbClr val="E6C87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7"/>
          <p:cNvSpPr/>
          <p:nvPr/>
        </p:nvSpPr>
        <p:spPr>
          <a:xfrm>
            <a:off x="8339328" y="1938528"/>
            <a:ext cx="73152" cy="3383280"/>
          </a:xfrm>
          <a:prstGeom prst="rect">
            <a:avLst/>
          </a:prstGeom>
          <a:solidFill>
            <a:srgbClr val="A86F18"/>
          </a:solidFill>
          <a:ln cap="flat" cmpd="sng" w="12700">
            <a:solidFill>
              <a:srgbClr val="A86F1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7"/>
          <p:cNvSpPr/>
          <p:nvPr/>
        </p:nvSpPr>
        <p:spPr>
          <a:xfrm>
            <a:off x="8540496" y="2103120"/>
            <a:ext cx="2359152" cy="38404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1800"/>
              <a:buFont typeface="Arial"/>
              <a:buNone/>
            </a:pPr>
            <a:r>
              <a:rPr b="1" i="0" lang="en-US" sz="1800" u="none" cap="none" strike="noStrike">
                <a:solidFill>
                  <a:srgbClr val="173B63"/>
                </a:solidFill>
                <a:latin typeface="Arial"/>
                <a:ea typeface="Arial"/>
                <a:cs typeface="Arial"/>
                <a:sym typeface="Arial"/>
              </a:rPr>
              <a:t>Production</a:t>
            </a:r>
            <a:endParaRPr b="0" i="0" sz="1800" u="none" cap="none" strike="noStrike">
              <a:solidFill>
                <a:schemeClr val="dk1"/>
              </a:solidFill>
              <a:latin typeface="Arial"/>
              <a:ea typeface="Arial"/>
              <a:cs typeface="Arial"/>
              <a:sym typeface="Arial"/>
            </a:endParaRPr>
          </a:p>
        </p:txBody>
      </p:sp>
      <p:sp>
        <p:nvSpPr>
          <p:cNvPr id="403" name="Google Shape;403;p7"/>
          <p:cNvSpPr/>
          <p:nvPr/>
        </p:nvSpPr>
        <p:spPr>
          <a:xfrm>
            <a:off x="8540496" y="2596896"/>
            <a:ext cx="2359152" cy="2560320"/>
          </a:xfrm>
          <a:prstGeom prst="rect">
            <a:avLst/>
          </a:prstGeom>
          <a:noFill/>
          <a:ln>
            <a:noFill/>
          </a:ln>
        </p:spPr>
        <p:txBody>
          <a:bodyPr anchorCtr="0" anchor="t" bIns="0" lIns="0" spcFirstLastPara="1" rIns="0" wrap="square" tIns="0">
            <a:normAutofit/>
          </a:bodyPr>
          <a:lstStyle/>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Selector: env=prod</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SzPts val="1320"/>
              <a:buFont typeface="Arial"/>
              <a:buNone/>
            </a:pPr>
            <a:r>
              <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Approved registries</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Guaranteed workload profile</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Restricted service exposure</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Strict hostname and metadata rules</a:t>
            </a:r>
            <a:endParaRPr b="0" i="0" sz="1320" u="none" cap="none" strike="noStrike">
              <a:solidFill>
                <a:schemeClr val="dk1"/>
              </a:solidFill>
              <a:latin typeface="Arial"/>
              <a:ea typeface="Arial"/>
              <a:cs typeface="Arial"/>
              <a:sym typeface="Arial"/>
            </a:endParaRPr>
          </a:p>
        </p:txBody>
      </p:sp>
      <p:sp>
        <p:nvSpPr>
          <p:cNvPr id="404" name="Google Shape;404;p7"/>
          <p:cNvSpPr/>
          <p:nvPr/>
        </p:nvSpPr>
        <p:spPr>
          <a:xfrm>
            <a:off x="5367528" y="5541264"/>
            <a:ext cx="1920240"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A6B7B"/>
              </a:buClr>
              <a:buSzPts val="1100"/>
              <a:buFont typeface="Arial"/>
              <a:buNone/>
            </a:pPr>
            <a:r>
              <a:rPr b="1" i="0" lang="en-US" sz="1100" u="none" cap="none" strike="noStrike">
                <a:solidFill>
                  <a:srgbClr val="5A6B7B"/>
                </a:solidFill>
                <a:latin typeface="Arial"/>
                <a:ea typeface="Arial"/>
                <a:cs typeface="Arial"/>
                <a:sym typeface="Arial"/>
              </a:rPr>
              <a:t>Examples of rule targets</a:t>
            </a:r>
            <a:endParaRPr b="0" i="0" sz="1100" u="none" cap="none" strike="noStrike">
              <a:solidFill>
                <a:schemeClr val="dk1"/>
              </a:solidFill>
              <a:latin typeface="Arial"/>
              <a:ea typeface="Arial"/>
              <a:cs typeface="Arial"/>
              <a:sym typeface="Arial"/>
            </a:endParaRPr>
          </a:p>
        </p:txBody>
      </p:sp>
      <p:sp>
        <p:nvSpPr>
          <p:cNvPr id="405" name="Google Shape;405;p7"/>
          <p:cNvSpPr/>
          <p:nvPr/>
        </p:nvSpPr>
        <p:spPr>
          <a:xfrm>
            <a:off x="6876288" y="5513832"/>
            <a:ext cx="4315968" cy="274320"/>
          </a:xfrm>
          <a:prstGeom prst="rect">
            <a:avLst/>
          </a:prstGeom>
          <a:noFill/>
          <a:ln>
            <a:noFill/>
          </a:ln>
        </p:spPr>
        <p:txBody>
          <a:bodyPr anchorCtr="0" anchor="ctr" bIns="0" lIns="0" spcFirstLastPara="1" rIns="0" wrap="square" tIns="0">
            <a:normAutofit/>
          </a:bodyPr>
          <a:lstStyle/>
          <a:p>
            <a:pPr indent="0" lvl="0" marL="0" marR="0" rtl="0" algn="r">
              <a:spcBef>
                <a:spcPts val="0"/>
              </a:spcBef>
              <a:spcAft>
                <a:spcPts val="0"/>
              </a:spcAft>
              <a:buClr>
                <a:srgbClr val="2E5F8E"/>
              </a:buClr>
              <a:buSzPts val="1150"/>
              <a:buFont typeface="Arial"/>
              <a:buNone/>
            </a:pPr>
            <a:r>
              <a:rPr b="1" i="0" lang="en-US" sz="1150" u="none" cap="none" strike="noStrike">
                <a:solidFill>
                  <a:srgbClr val="2E5F8E"/>
                </a:solidFill>
                <a:latin typeface="Arial"/>
                <a:ea typeface="Arial"/>
                <a:cs typeface="Arial"/>
                <a:sym typeface="Arial"/>
              </a:rPr>
              <a:t>workloads &amp; images  •  Services  •  Ingress hostnames  •  metadata  •  permissions</a:t>
            </a:r>
            <a:endParaRPr b="0" i="0" sz="1150" u="none" cap="none" strike="noStrike">
              <a:solidFill>
                <a:schemeClr val="dk1"/>
              </a:solidFill>
              <a:latin typeface="Arial"/>
              <a:ea typeface="Arial"/>
              <a:cs typeface="Arial"/>
              <a:sym typeface="Arial"/>
            </a:endParaRPr>
          </a:p>
        </p:txBody>
      </p:sp>
      <p:sp>
        <p:nvSpPr>
          <p:cNvPr id="406" name="Google Shape;406;p7"/>
          <p:cNvSpPr txBox="1"/>
          <p:nvPr>
            <p:ph idx="4294967295" type="sldNum"/>
          </p:nvPr>
        </p:nvSpPr>
        <p:spPr>
          <a:xfrm>
            <a:off x="11247120" y="6437376"/>
            <a:ext cx="411480" cy="201168"/>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fld id="{00000000-1234-1234-1234-123412341234}" type="slidenum">
              <a:rPr b="0" i="0" lang="en-US" sz="900" u="none" cap="none" strike="noStrike">
                <a:solidFill>
                  <a:srgbClr val="7A8794"/>
                </a:solidFill>
                <a:latin typeface="Arial"/>
                <a:ea typeface="Arial"/>
                <a:cs typeface="Arial"/>
                <a:sym typeface="Arial"/>
              </a:rPr>
              <a:t>‹#›</a:t>
            </a:fld>
            <a:endParaRPr b="0" i="0" sz="900" u="none" cap="none" strike="noStrike">
              <a:solidFill>
                <a:srgbClr val="7A8794"/>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10"/>
          <p:cNvSpPr/>
          <p:nvPr/>
        </p:nvSpPr>
        <p:spPr>
          <a:xfrm>
            <a:off x="530352" y="384048"/>
            <a:ext cx="10972800" cy="51206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2800"/>
              <a:buFont typeface="Arial"/>
              <a:buNone/>
            </a:pPr>
            <a:r>
              <a:rPr b="1" i="0" lang="en-US" sz="2800" u="none" cap="none" strike="noStrike">
                <a:solidFill>
                  <a:srgbClr val="173B63"/>
                </a:solidFill>
                <a:latin typeface="Arial"/>
                <a:ea typeface="Arial"/>
                <a:cs typeface="Arial"/>
                <a:sym typeface="Arial"/>
              </a:rPr>
              <a:t>Know the boundary: Capsule is not a virtual cluster</a:t>
            </a:r>
            <a:endParaRPr b="0" i="0" sz="2800" u="none" cap="none" strike="noStrike">
              <a:solidFill>
                <a:schemeClr val="dk1"/>
              </a:solidFill>
              <a:latin typeface="Arial"/>
              <a:ea typeface="Arial"/>
              <a:cs typeface="Arial"/>
              <a:sym typeface="Arial"/>
            </a:endParaRPr>
          </a:p>
        </p:txBody>
      </p:sp>
      <p:sp>
        <p:nvSpPr>
          <p:cNvPr id="413" name="Google Shape;413;p10"/>
          <p:cNvSpPr/>
          <p:nvPr/>
        </p:nvSpPr>
        <p:spPr>
          <a:xfrm>
            <a:off x="548640" y="932688"/>
            <a:ext cx="10789920" cy="310896"/>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5A6B7B"/>
              </a:buClr>
              <a:buSzPts val="1450"/>
              <a:buFont typeface="Arial"/>
              <a:buNone/>
            </a:pPr>
            <a:r>
              <a:rPr b="0" i="0" lang="en-US" sz="1450" u="none" cap="none" strike="noStrike">
                <a:solidFill>
                  <a:srgbClr val="5A6B7B"/>
                </a:solidFill>
                <a:latin typeface="Arial"/>
                <a:ea typeface="Arial"/>
                <a:cs typeface="Arial"/>
                <a:sym typeface="Arial"/>
              </a:rPr>
              <a:t>It makes namespace-based tenancy operationally viable; it does not give every tenant an independent control plane.</a:t>
            </a:r>
            <a:endParaRPr b="0" i="0" sz="1450" u="none" cap="none" strike="noStrike">
              <a:solidFill>
                <a:schemeClr val="dk1"/>
              </a:solidFill>
              <a:latin typeface="Arial"/>
              <a:ea typeface="Arial"/>
              <a:cs typeface="Arial"/>
              <a:sym typeface="Arial"/>
            </a:endParaRPr>
          </a:p>
        </p:txBody>
      </p:sp>
      <p:sp>
        <p:nvSpPr>
          <p:cNvPr id="414" name="Google Shape;414;p10"/>
          <p:cNvSpPr/>
          <p:nvPr/>
        </p:nvSpPr>
        <p:spPr>
          <a:xfrm>
            <a:off x="685800" y="1463040"/>
            <a:ext cx="5166360" cy="329184"/>
          </a:xfrm>
          <a:prstGeom prst="roundRect">
            <a:avLst>
              <a:gd fmla="val 22222" name="adj"/>
            </a:avLst>
          </a:prstGeom>
          <a:solidFill>
            <a:srgbClr val="E5F4EC"/>
          </a:solidFill>
          <a:ln cap="flat" cmpd="sng" w="12700">
            <a:solidFill>
              <a:srgbClr val="E5F4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0"/>
          <p:cNvSpPr/>
          <p:nvPr/>
        </p:nvSpPr>
        <p:spPr>
          <a:xfrm>
            <a:off x="795528" y="1522476"/>
            <a:ext cx="4946904" cy="18288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2E7D5B"/>
              </a:buClr>
              <a:buSzPts val="950"/>
              <a:buFont typeface="Arial"/>
              <a:buNone/>
            </a:pPr>
            <a:r>
              <a:rPr b="1" i="0" lang="en-US" sz="950" u="none" cap="none" strike="noStrike">
                <a:solidFill>
                  <a:srgbClr val="2E7D5B"/>
                </a:solidFill>
                <a:latin typeface="Arial"/>
                <a:ea typeface="Arial"/>
                <a:cs typeface="Arial"/>
                <a:sym typeface="Arial"/>
              </a:rPr>
              <a:t>CAPSULE IS A GOOD FIT WHEN…</a:t>
            </a:r>
            <a:endParaRPr b="0" i="0" sz="950" u="none" cap="none" strike="noStrike">
              <a:solidFill>
                <a:schemeClr val="dk1"/>
              </a:solidFill>
              <a:latin typeface="Arial"/>
              <a:ea typeface="Arial"/>
              <a:cs typeface="Arial"/>
              <a:sym typeface="Arial"/>
            </a:endParaRPr>
          </a:p>
        </p:txBody>
      </p:sp>
      <p:sp>
        <p:nvSpPr>
          <p:cNvPr id="416" name="Google Shape;416;p10"/>
          <p:cNvSpPr/>
          <p:nvPr/>
        </p:nvSpPr>
        <p:spPr>
          <a:xfrm>
            <a:off x="6327648" y="1463040"/>
            <a:ext cx="5166360" cy="329184"/>
          </a:xfrm>
          <a:prstGeom prst="roundRect">
            <a:avLst>
              <a:gd fmla="val 22222" name="adj"/>
            </a:avLst>
          </a:prstGeom>
          <a:solidFill>
            <a:srgbClr val="FBEAEA"/>
          </a:solidFill>
          <a:ln cap="flat" cmpd="sng" w="12700">
            <a:solidFill>
              <a:srgbClr val="FBEAE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0"/>
          <p:cNvSpPr/>
          <p:nvPr/>
        </p:nvSpPr>
        <p:spPr>
          <a:xfrm>
            <a:off x="6437376" y="1522476"/>
            <a:ext cx="4946904" cy="18288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A24545"/>
              </a:buClr>
              <a:buSzPts val="950"/>
              <a:buFont typeface="Arial"/>
              <a:buNone/>
            </a:pPr>
            <a:r>
              <a:rPr b="1" i="0" lang="en-US" sz="950" u="none" cap="none" strike="noStrike">
                <a:solidFill>
                  <a:srgbClr val="A24545"/>
                </a:solidFill>
                <a:latin typeface="Arial"/>
                <a:ea typeface="Arial"/>
                <a:cs typeface="Arial"/>
                <a:sym typeface="Arial"/>
              </a:rPr>
              <a:t>CHOOSE A STRONGER BOUNDARY WHEN…</a:t>
            </a:r>
            <a:endParaRPr b="0" i="0" sz="950" u="none" cap="none" strike="noStrike">
              <a:solidFill>
                <a:schemeClr val="dk1"/>
              </a:solidFill>
              <a:latin typeface="Arial"/>
              <a:ea typeface="Arial"/>
              <a:cs typeface="Arial"/>
              <a:sym typeface="Arial"/>
            </a:endParaRPr>
          </a:p>
        </p:txBody>
      </p:sp>
      <p:sp>
        <p:nvSpPr>
          <p:cNvPr id="418" name="Google Shape;418;p10"/>
          <p:cNvSpPr/>
          <p:nvPr/>
        </p:nvSpPr>
        <p:spPr>
          <a:xfrm>
            <a:off x="621792" y="1920240"/>
            <a:ext cx="5303520" cy="3611880"/>
          </a:xfrm>
          <a:prstGeom prst="roundRect">
            <a:avLst>
              <a:gd fmla="val 1519" name="adj"/>
            </a:avLst>
          </a:prstGeom>
          <a:solidFill>
            <a:srgbClr val="FFFFFF"/>
          </a:solidFill>
          <a:ln cap="flat" cmpd="sng" w="12700">
            <a:solidFill>
              <a:srgbClr val="B7DEC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0"/>
          <p:cNvSpPr/>
          <p:nvPr/>
        </p:nvSpPr>
        <p:spPr>
          <a:xfrm>
            <a:off x="621792" y="1920240"/>
            <a:ext cx="73152" cy="3611880"/>
          </a:xfrm>
          <a:prstGeom prst="rect">
            <a:avLst/>
          </a:prstGeom>
          <a:solidFill>
            <a:srgbClr val="2E7D5B"/>
          </a:solidFill>
          <a:ln cap="flat" cmpd="sng" w="12700">
            <a:solidFill>
              <a:srgbClr val="2E7D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0"/>
          <p:cNvSpPr/>
          <p:nvPr/>
        </p:nvSpPr>
        <p:spPr>
          <a:xfrm>
            <a:off x="822960" y="2084832"/>
            <a:ext cx="4919472" cy="38404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1800"/>
              <a:buFont typeface="Arial"/>
              <a:buNone/>
            </a:pPr>
            <a:r>
              <a:rPr b="1" i="0" lang="en-US" sz="1800" u="none" cap="none" strike="noStrike">
                <a:solidFill>
                  <a:srgbClr val="173B63"/>
                </a:solidFill>
                <a:latin typeface="Arial"/>
                <a:ea typeface="Arial"/>
                <a:cs typeface="Arial"/>
                <a:sym typeface="Arial"/>
              </a:rPr>
              <a:t>Sharing is intentional</a:t>
            </a:r>
            <a:endParaRPr b="0" i="0" sz="1800" u="none" cap="none" strike="noStrike">
              <a:solidFill>
                <a:schemeClr val="dk1"/>
              </a:solidFill>
              <a:latin typeface="Arial"/>
              <a:ea typeface="Arial"/>
              <a:cs typeface="Arial"/>
              <a:sym typeface="Arial"/>
            </a:endParaRPr>
          </a:p>
        </p:txBody>
      </p:sp>
      <p:sp>
        <p:nvSpPr>
          <p:cNvPr id="421" name="Google Shape;421;p10"/>
          <p:cNvSpPr/>
          <p:nvPr/>
        </p:nvSpPr>
        <p:spPr>
          <a:xfrm>
            <a:off x="822950" y="2578600"/>
            <a:ext cx="4919400" cy="2788800"/>
          </a:xfrm>
          <a:prstGeom prst="rect">
            <a:avLst/>
          </a:prstGeom>
          <a:noFill/>
          <a:ln>
            <a:noFill/>
          </a:ln>
        </p:spPr>
        <p:txBody>
          <a:bodyPr anchorCtr="0" anchor="t" bIns="0" lIns="0" spcFirstLastPara="1" rIns="0" wrap="square" tIns="0">
            <a:normAutofit/>
          </a:bodyPr>
          <a:lstStyle/>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a:t>
            </a:r>
            <a:r>
              <a:rPr b="1" lang="en-US" sz="1320">
                <a:solidFill>
                  <a:srgbClr val="1B2838"/>
                </a:solidFill>
              </a:rPr>
              <a:t>A shift left is possible (you want to enable users)!</a:t>
            </a:r>
            <a:br>
              <a:rPr b="0" i="0" lang="en-US" sz="1320" u="none" cap="none" strike="noStrike">
                <a:solidFill>
                  <a:srgbClr val="1B2838"/>
                </a:solidFill>
                <a:latin typeface="Arial"/>
                <a:ea typeface="Arial"/>
                <a:cs typeface="Arial"/>
                <a:sym typeface="Arial"/>
              </a:rPr>
            </a:br>
            <a:r>
              <a:rPr lang="en-US" sz="1320">
                <a:solidFill>
                  <a:srgbClr val="1B2838"/>
                </a:solidFill>
              </a:rPr>
              <a:t>• Tenants can share the Kubernetes API</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Cluster-scoped APIs remain platform-owned</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Workloads can share workers—or use selected node pools</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Tenant autonomy is namespaced and policy-bounded</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One platform lifecycle is acceptable</a:t>
            </a:r>
            <a:endParaRPr sz="1320">
              <a:solidFill>
                <a:srgbClr val="1B2838"/>
              </a:solidFill>
            </a:endParaRPr>
          </a:p>
        </p:txBody>
      </p:sp>
      <p:sp>
        <p:nvSpPr>
          <p:cNvPr id="422" name="Google Shape;422;p10"/>
          <p:cNvSpPr/>
          <p:nvPr/>
        </p:nvSpPr>
        <p:spPr>
          <a:xfrm>
            <a:off x="6263640" y="1920240"/>
            <a:ext cx="5303520" cy="3611880"/>
          </a:xfrm>
          <a:prstGeom prst="roundRect">
            <a:avLst>
              <a:gd fmla="val 1519" name="adj"/>
            </a:avLst>
          </a:prstGeom>
          <a:solidFill>
            <a:srgbClr val="FFFFFF"/>
          </a:solidFill>
          <a:ln cap="flat" cmpd="sng" w="12700">
            <a:solidFill>
              <a:srgbClr val="E4BAB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0"/>
          <p:cNvSpPr/>
          <p:nvPr/>
        </p:nvSpPr>
        <p:spPr>
          <a:xfrm>
            <a:off x="6263640" y="1920240"/>
            <a:ext cx="73152" cy="3611880"/>
          </a:xfrm>
          <a:prstGeom prst="rect">
            <a:avLst/>
          </a:prstGeom>
          <a:solidFill>
            <a:srgbClr val="A24545"/>
          </a:solidFill>
          <a:ln cap="flat" cmpd="sng" w="12700">
            <a:solidFill>
              <a:srgbClr val="A245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0"/>
          <p:cNvSpPr/>
          <p:nvPr/>
        </p:nvSpPr>
        <p:spPr>
          <a:xfrm>
            <a:off x="6464808" y="2084832"/>
            <a:ext cx="4919472" cy="38404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1800"/>
              <a:buFont typeface="Arial"/>
              <a:buNone/>
            </a:pPr>
            <a:r>
              <a:rPr b="1" i="0" lang="en-US" sz="1800" u="none" cap="none" strike="noStrike">
                <a:solidFill>
                  <a:srgbClr val="173B63"/>
                </a:solidFill>
                <a:latin typeface="Arial"/>
                <a:ea typeface="Arial"/>
                <a:cs typeface="Arial"/>
                <a:sym typeface="Arial"/>
              </a:rPr>
              <a:t>Independence is required</a:t>
            </a:r>
            <a:endParaRPr b="0" i="0" sz="1800" u="none" cap="none" strike="noStrike">
              <a:solidFill>
                <a:schemeClr val="dk1"/>
              </a:solidFill>
              <a:latin typeface="Arial"/>
              <a:ea typeface="Arial"/>
              <a:cs typeface="Arial"/>
              <a:sym typeface="Arial"/>
            </a:endParaRPr>
          </a:p>
        </p:txBody>
      </p:sp>
      <p:sp>
        <p:nvSpPr>
          <p:cNvPr id="425" name="Google Shape;425;p10"/>
          <p:cNvSpPr/>
          <p:nvPr/>
        </p:nvSpPr>
        <p:spPr>
          <a:xfrm>
            <a:off x="6464808" y="2578608"/>
            <a:ext cx="4919472" cy="2788920"/>
          </a:xfrm>
          <a:prstGeom prst="rect">
            <a:avLst/>
          </a:prstGeom>
          <a:noFill/>
          <a:ln>
            <a:noFill/>
          </a:ln>
        </p:spPr>
        <p:txBody>
          <a:bodyPr anchorCtr="0" anchor="t" bIns="0" lIns="0" spcFirstLastPara="1" rIns="0" wrap="square" tIns="0">
            <a:normAutofit/>
          </a:bodyPr>
          <a:lstStyle/>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Tenants need their own CRDs, webhooks, or cluster add-ons</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Separate API availability or upgrade cadence is required</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Workloads are mutually untrusted or intentionally hostile and  require strong iso</a:t>
            </a:r>
            <a:r>
              <a:rPr lang="en-US" sz="1320">
                <a:solidFill>
                  <a:srgbClr val="1B2838"/>
                </a:solidFill>
              </a:rPr>
              <a:t>lation</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Regulatory or contractual boundaries demand stronger separation</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A failure must not share a control-plane blast radius</a:t>
            </a:r>
            <a:endParaRPr b="0" i="0" sz="1320" u="none" cap="none" strike="noStrike">
              <a:solidFill>
                <a:schemeClr val="dk1"/>
              </a:solidFill>
              <a:latin typeface="Arial"/>
              <a:ea typeface="Arial"/>
              <a:cs typeface="Arial"/>
              <a:sym typeface="Arial"/>
            </a:endParaRPr>
          </a:p>
        </p:txBody>
      </p:sp>
      <p:sp>
        <p:nvSpPr>
          <p:cNvPr id="426" name="Google Shape;426;p10"/>
          <p:cNvSpPr/>
          <p:nvPr/>
        </p:nvSpPr>
        <p:spPr>
          <a:xfrm>
            <a:off x="841248" y="5760720"/>
            <a:ext cx="10561320" cy="438912"/>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5A6B7B"/>
              </a:buClr>
              <a:buSzPts val="1230"/>
              <a:buFont typeface="Arial"/>
              <a:buNone/>
            </a:pPr>
            <a:r>
              <a:rPr b="1" i="0" lang="en-US" sz="1230" u="none" cap="none" strike="noStrike">
                <a:solidFill>
                  <a:srgbClr val="5A6B7B"/>
                </a:solidFill>
                <a:latin typeface="Arial"/>
                <a:ea typeface="Arial"/>
                <a:cs typeface="Arial"/>
                <a:sym typeface="Arial"/>
              </a:rPr>
              <a:t>Capsule still needs the usual shared-cluster controls: least-privilege RBAC, NetworkPolicy-capable CNI, Pod Security, quota and limit strategy, storage isolation, observability</a:t>
            </a:r>
            <a:r>
              <a:rPr b="1" lang="en-US" sz="1230">
                <a:solidFill>
                  <a:srgbClr val="5A6B7B"/>
                </a:solidFill>
              </a:rPr>
              <a:t> </a:t>
            </a:r>
            <a:r>
              <a:rPr b="1" i="0" lang="en-US" sz="1230" u="none" cap="none" strike="noStrike">
                <a:solidFill>
                  <a:srgbClr val="5A6B7B"/>
                </a:solidFill>
                <a:latin typeface="Arial"/>
                <a:ea typeface="Arial"/>
                <a:cs typeface="Arial"/>
                <a:sym typeface="Arial"/>
              </a:rPr>
              <a:t>and</a:t>
            </a:r>
            <a:r>
              <a:rPr b="1" lang="en-US" sz="1230">
                <a:solidFill>
                  <a:srgbClr val="5A6B7B"/>
                </a:solidFill>
              </a:rPr>
              <a:t> </a:t>
            </a:r>
            <a:r>
              <a:rPr b="1" i="0" lang="en-US" sz="1230" u="none" cap="none" strike="noStrike">
                <a:solidFill>
                  <a:srgbClr val="5A6B7B"/>
                </a:solidFill>
                <a:latin typeface="Arial"/>
                <a:ea typeface="Arial"/>
                <a:cs typeface="Arial"/>
                <a:sym typeface="Arial"/>
              </a:rPr>
              <a:t>where needed</a:t>
            </a:r>
            <a:r>
              <a:rPr b="1" lang="en-US" sz="1230">
                <a:solidFill>
                  <a:srgbClr val="5A6B7B"/>
                </a:solidFill>
              </a:rPr>
              <a:t> </a:t>
            </a:r>
            <a:r>
              <a:rPr b="1" i="0" lang="en-US" sz="1230" u="none" cap="none" strike="noStrike">
                <a:solidFill>
                  <a:srgbClr val="5A6B7B"/>
                </a:solidFill>
                <a:latin typeface="Arial"/>
                <a:ea typeface="Arial"/>
                <a:cs typeface="Arial"/>
                <a:sym typeface="Arial"/>
              </a:rPr>
              <a:t>node isolation or sandboxing.</a:t>
            </a:r>
            <a:endParaRPr b="0" i="0" sz="1230" u="none" cap="none" strike="noStrike">
              <a:solidFill>
                <a:schemeClr val="dk1"/>
              </a:solidFill>
              <a:latin typeface="Arial"/>
              <a:ea typeface="Arial"/>
              <a:cs typeface="Arial"/>
              <a:sym typeface="Arial"/>
            </a:endParaRPr>
          </a:p>
        </p:txBody>
      </p:sp>
      <p:sp>
        <p:nvSpPr>
          <p:cNvPr id="427" name="Google Shape;427;p10"/>
          <p:cNvSpPr txBox="1"/>
          <p:nvPr>
            <p:ph idx="4294967295" type="sldNum"/>
          </p:nvPr>
        </p:nvSpPr>
        <p:spPr>
          <a:xfrm>
            <a:off x="11247120" y="6437376"/>
            <a:ext cx="411480" cy="201168"/>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fld id="{00000000-1234-1234-1234-123412341234}" type="slidenum">
              <a:rPr b="0" i="0" lang="en-US" sz="900" u="none" cap="none" strike="noStrike">
                <a:solidFill>
                  <a:srgbClr val="7A8794"/>
                </a:solidFill>
                <a:latin typeface="Arial"/>
                <a:ea typeface="Arial"/>
                <a:cs typeface="Arial"/>
                <a:sym typeface="Arial"/>
              </a:rPr>
              <a:t>‹#›</a:t>
            </a:fld>
            <a:endParaRPr b="0" i="0" sz="900" u="none" cap="none" strike="noStrike">
              <a:solidFill>
                <a:srgbClr val="7A8794"/>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9"/>
          <p:cNvSpPr/>
          <p:nvPr/>
        </p:nvSpPr>
        <p:spPr>
          <a:xfrm>
            <a:off x="530352" y="384048"/>
            <a:ext cx="10972800" cy="51206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2800"/>
              <a:buFont typeface="Arial"/>
              <a:buNone/>
            </a:pPr>
            <a:r>
              <a:rPr b="1" i="0" lang="en-US" sz="2800" u="none" cap="none" strike="noStrike">
                <a:solidFill>
                  <a:srgbClr val="173B63"/>
                </a:solidFill>
                <a:latin typeface="Arial"/>
                <a:ea typeface="Arial"/>
                <a:cs typeface="Arial"/>
                <a:sym typeface="Arial"/>
              </a:rPr>
              <a:t>Where Capsule delivers the most value</a:t>
            </a:r>
            <a:endParaRPr b="0" i="0" sz="2800" u="none" cap="none" strike="noStrike">
              <a:solidFill>
                <a:schemeClr val="dk1"/>
              </a:solidFill>
              <a:latin typeface="Arial"/>
              <a:ea typeface="Arial"/>
              <a:cs typeface="Arial"/>
              <a:sym typeface="Arial"/>
            </a:endParaRPr>
          </a:p>
        </p:txBody>
      </p:sp>
      <p:sp>
        <p:nvSpPr>
          <p:cNvPr id="434" name="Google Shape;434;p9"/>
          <p:cNvSpPr/>
          <p:nvPr/>
        </p:nvSpPr>
        <p:spPr>
          <a:xfrm>
            <a:off x="548640" y="932688"/>
            <a:ext cx="10789920" cy="310896"/>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5A6B7B"/>
              </a:buClr>
              <a:buSzPts val="1450"/>
              <a:buFont typeface="Arial"/>
              <a:buNone/>
            </a:pPr>
            <a:r>
              <a:rPr b="0" i="0" lang="en-US" sz="1450" u="none" cap="none" strike="noStrike">
                <a:solidFill>
                  <a:srgbClr val="5A6B7B"/>
                </a:solidFill>
                <a:latin typeface="Arial"/>
                <a:ea typeface="Arial"/>
                <a:cs typeface="Arial"/>
                <a:sym typeface="Arial"/>
              </a:rPr>
              <a:t>The sweet spot is many Kubernetes-capable teams that can safely share a cluster but need more than raw namespaces.</a:t>
            </a:r>
            <a:endParaRPr b="0" i="0" sz="1450" u="none" cap="none" strike="noStrike">
              <a:solidFill>
                <a:schemeClr val="dk1"/>
              </a:solidFill>
              <a:latin typeface="Arial"/>
              <a:ea typeface="Arial"/>
              <a:cs typeface="Arial"/>
              <a:sym typeface="Arial"/>
            </a:endParaRPr>
          </a:p>
        </p:txBody>
      </p:sp>
      <p:sp>
        <p:nvSpPr>
          <p:cNvPr id="435" name="Google Shape;435;p9"/>
          <p:cNvSpPr/>
          <p:nvPr/>
        </p:nvSpPr>
        <p:spPr>
          <a:xfrm>
            <a:off x="640080" y="1481328"/>
            <a:ext cx="3246120" cy="1737360"/>
          </a:xfrm>
          <a:prstGeom prst="roundRect">
            <a:avLst>
              <a:gd fmla="val 3158" name="adj"/>
            </a:avLst>
          </a:prstGeom>
          <a:solidFill>
            <a:srgbClr val="EAF2F9"/>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9"/>
          <p:cNvSpPr/>
          <p:nvPr/>
        </p:nvSpPr>
        <p:spPr>
          <a:xfrm>
            <a:off x="640080" y="1481328"/>
            <a:ext cx="73152" cy="1737360"/>
          </a:xfrm>
          <a:prstGeom prst="rect">
            <a:avLst/>
          </a:prstGeom>
          <a:solidFill>
            <a:srgbClr val="2E5F8E"/>
          </a:solidFill>
          <a:ln cap="flat" cmpd="sng" w="12700">
            <a:solidFill>
              <a:srgbClr val="2E5F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9"/>
          <p:cNvSpPr/>
          <p:nvPr/>
        </p:nvSpPr>
        <p:spPr>
          <a:xfrm>
            <a:off x="841248" y="1645920"/>
            <a:ext cx="2862072" cy="38404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1800"/>
              <a:buFont typeface="Arial"/>
              <a:buNone/>
            </a:pPr>
            <a:r>
              <a:rPr b="1" i="0" lang="en-US" sz="1800" u="none" cap="none" strike="noStrike">
                <a:solidFill>
                  <a:srgbClr val="173B63"/>
                </a:solidFill>
                <a:latin typeface="Arial"/>
                <a:ea typeface="Arial"/>
                <a:cs typeface="Arial"/>
                <a:sym typeface="Arial"/>
              </a:rPr>
              <a:t>Internal developer platforms</a:t>
            </a:r>
            <a:endParaRPr b="0" i="0" sz="1800" u="none" cap="none" strike="noStrike">
              <a:solidFill>
                <a:schemeClr val="dk1"/>
              </a:solidFill>
              <a:latin typeface="Arial"/>
              <a:ea typeface="Arial"/>
              <a:cs typeface="Arial"/>
              <a:sym typeface="Arial"/>
            </a:endParaRPr>
          </a:p>
        </p:txBody>
      </p:sp>
      <p:sp>
        <p:nvSpPr>
          <p:cNvPr id="438" name="Google Shape;438;p9"/>
          <p:cNvSpPr/>
          <p:nvPr/>
        </p:nvSpPr>
        <p:spPr>
          <a:xfrm>
            <a:off x="841248" y="2139696"/>
            <a:ext cx="2862072" cy="914400"/>
          </a:xfrm>
          <a:prstGeom prst="rect">
            <a:avLst/>
          </a:prstGeom>
          <a:noFill/>
          <a:ln>
            <a:noFill/>
          </a:ln>
        </p:spPr>
        <p:txBody>
          <a:bodyPr anchorCtr="0" anchor="t" bIns="0" lIns="0" spcFirstLastPara="1" rIns="0" wrap="square" tIns="0">
            <a:normAutofit/>
          </a:bodyPr>
          <a:lstStyle/>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Give product teams autonomous namespace slices while the platform team keeps standards and budgets consistent.</a:t>
            </a:r>
            <a:endParaRPr b="0" i="0" sz="1320" u="none" cap="none" strike="noStrike">
              <a:solidFill>
                <a:schemeClr val="dk1"/>
              </a:solidFill>
              <a:latin typeface="Arial"/>
              <a:ea typeface="Arial"/>
              <a:cs typeface="Arial"/>
              <a:sym typeface="Arial"/>
            </a:endParaRPr>
          </a:p>
        </p:txBody>
      </p:sp>
      <p:sp>
        <p:nvSpPr>
          <p:cNvPr id="439" name="Google Shape;439;p9"/>
          <p:cNvSpPr/>
          <p:nvPr/>
        </p:nvSpPr>
        <p:spPr>
          <a:xfrm>
            <a:off x="4178808" y="1481328"/>
            <a:ext cx="3246120" cy="1737360"/>
          </a:xfrm>
          <a:prstGeom prst="roundRect">
            <a:avLst>
              <a:gd fmla="val 3158" name="adj"/>
            </a:avLst>
          </a:prstGeom>
          <a:solidFill>
            <a:srgbClr val="DDF7FA"/>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9"/>
          <p:cNvSpPr/>
          <p:nvPr/>
        </p:nvSpPr>
        <p:spPr>
          <a:xfrm>
            <a:off x="4178808" y="1481328"/>
            <a:ext cx="73152" cy="1737360"/>
          </a:xfrm>
          <a:prstGeom prst="rect">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9"/>
          <p:cNvSpPr/>
          <p:nvPr/>
        </p:nvSpPr>
        <p:spPr>
          <a:xfrm>
            <a:off x="4379976" y="1645920"/>
            <a:ext cx="2862072" cy="38404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1800"/>
              <a:buFont typeface="Arial"/>
              <a:buNone/>
            </a:pPr>
            <a:r>
              <a:rPr b="1" i="0" lang="en-US" sz="1800" u="none" cap="none" strike="noStrike">
                <a:solidFill>
                  <a:srgbClr val="173B63"/>
                </a:solidFill>
                <a:latin typeface="Arial"/>
                <a:ea typeface="Arial"/>
                <a:cs typeface="Arial"/>
                <a:sym typeface="Arial"/>
              </a:rPr>
              <a:t>Shared CaaS / SaaS platforms</a:t>
            </a:r>
            <a:endParaRPr b="0" i="0" sz="1800" u="none" cap="none" strike="noStrike">
              <a:solidFill>
                <a:schemeClr val="dk1"/>
              </a:solidFill>
              <a:latin typeface="Arial"/>
              <a:ea typeface="Arial"/>
              <a:cs typeface="Arial"/>
              <a:sym typeface="Arial"/>
            </a:endParaRPr>
          </a:p>
        </p:txBody>
      </p:sp>
      <p:sp>
        <p:nvSpPr>
          <p:cNvPr id="442" name="Google Shape;442;p9"/>
          <p:cNvSpPr/>
          <p:nvPr/>
        </p:nvSpPr>
        <p:spPr>
          <a:xfrm>
            <a:off x="4379976" y="2139696"/>
            <a:ext cx="2862072" cy="914400"/>
          </a:xfrm>
          <a:prstGeom prst="rect">
            <a:avLst/>
          </a:prstGeom>
          <a:noFill/>
          <a:ln>
            <a:noFill/>
          </a:ln>
        </p:spPr>
        <p:txBody>
          <a:bodyPr anchorCtr="0" anchor="t" bIns="0" lIns="0" spcFirstLastPara="1" rIns="0" wrap="square" tIns="0">
            <a:normAutofit/>
          </a:bodyPr>
          <a:lstStyle/>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Represent departments or customers as Tenants when shared control and data planes meet the trust model.</a:t>
            </a:r>
            <a:endParaRPr b="0" i="0" sz="1320" u="none" cap="none" strike="noStrike">
              <a:solidFill>
                <a:schemeClr val="dk1"/>
              </a:solidFill>
              <a:latin typeface="Arial"/>
              <a:ea typeface="Arial"/>
              <a:cs typeface="Arial"/>
              <a:sym typeface="Arial"/>
            </a:endParaRPr>
          </a:p>
        </p:txBody>
      </p:sp>
      <p:sp>
        <p:nvSpPr>
          <p:cNvPr id="443" name="Google Shape;443;p9"/>
          <p:cNvSpPr/>
          <p:nvPr/>
        </p:nvSpPr>
        <p:spPr>
          <a:xfrm>
            <a:off x="7717536" y="1481328"/>
            <a:ext cx="3246120" cy="1737360"/>
          </a:xfrm>
          <a:prstGeom prst="roundRect">
            <a:avLst>
              <a:gd fmla="val 3158" name="adj"/>
            </a:avLst>
          </a:prstGeom>
          <a:solidFill>
            <a:srgbClr val="E5F4EC"/>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9"/>
          <p:cNvSpPr/>
          <p:nvPr/>
        </p:nvSpPr>
        <p:spPr>
          <a:xfrm>
            <a:off x="7717536" y="1481328"/>
            <a:ext cx="73152" cy="1737360"/>
          </a:xfrm>
          <a:prstGeom prst="rect">
            <a:avLst/>
          </a:prstGeom>
          <a:solidFill>
            <a:srgbClr val="2E7D5B"/>
          </a:solidFill>
          <a:ln cap="flat" cmpd="sng" w="12700">
            <a:solidFill>
              <a:srgbClr val="2E7D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9"/>
          <p:cNvSpPr/>
          <p:nvPr/>
        </p:nvSpPr>
        <p:spPr>
          <a:xfrm>
            <a:off x="7918704" y="1645920"/>
            <a:ext cx="2862072" cy="38404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1800"/>
              <a:buFont typeface="Arial"/>
              <a:buNone/>
            </a:pPr>
            <a:r>
              <a:rPr b="1" lang="en-US" sz="1800">
                <a:solidFill>
                  <a:srgbClr val="173B63"/>
                </a:solidFill>
              </a:rPr>
              <a:t>Flexible Development environments</a:t>
            </a:r>
            <a:endParaRPr b="0" i="0" sz="1800" u="none" cap="none" strike="noStrike">
              <a:solidFill>
                <a:schemeClr val="dk1"/>
              </a:solidFill>
              <a:latin typeface="Arial"/>
              <a:ea typeface="Arial"/>
              <a:cs typeface="Arial"/>
              <a:sym typeface="Arial"/>
            </a:endParaRPr>
          </a:p>
        </p:txBody>
      </p:sp>
      <p:sp>
        <p:nvSpPr>
          <p:cNvPr id="446" name="Google Shape;446;p9"/>
          <p:cNvSpPr/>
          <p:nvPr/>
        </p:nvSpPr>
        <p:spPr>
          <a:xfrm>
            <a:off x="7918704" y="2139696"/>
            <a:ext cx="2862072" cy="914400"/>
          </a:xfrm>
          <a:prstGeom prst="rect">
            <a:avLst/>
          </a:prstGeom>
          <a:noFill/>
          <a:ln>
            <a:noFill/>
          </a:ln>
        </p:spPr>
        <p:txBody>
          <a:bodyPr anchorCtr="0" anchor="t" bIns="0" lIns="0" spcFirstLastPara="1" rIns="0" wrap="square" tIns="0">
            <a:normAutofit/>
          </a:bodyPr>
          <a:lstStyle/>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Reduce cluster count and idle capacity while providing clear ownership and repeatable guardrails.</a:t>
            </a:r>
            <a:endParaRPr b="0" i="0" sz="1320" u="none" cap="none" strike="noStrike">
              <a:solidFill>
                <a:schemeClr val="dk1"/>
              </a:solidFill>
              <a:latin typeface="Arial"/>
              <a:ea typeface="Arial"/>
              <a:cs typeface="Arial"/>
              <a:sym typeface="Arial"/>
            </a:endParaRPr>
          </a:p>
        </p:txBody>
      </p:sp>
      <p:sp>
        <p:nvSpPr>
          <p:cNvPr id="447" name="Google Shape;447;p9"/>
          <p:cNvSpPr/>
          <p:nvPr/>
        </p:nvSpPr>
        <p:spPr>
          <a:xfrm>
            <a:off x="640080" y="3675888"/>
            <a:ext cx="3246120" cy="1737360"/>
          </a:xfrm>
          <a:prstGeom prst="roundRect">
            <a:avLst>
              <a:gd fmla="val 3158" name="adj"/>
            </a:avLst>
          </a:prstGeom>
          <a:solidFill>
            <a:srgbClr val="FFF3D9"/>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9"/>
          <p:cNvSpPr/>
          <p:nvPr/>
        </p:nvSpPr>
        <p:spPr>
          <a:xfrm>
            <a:off x="640080" y="3675888"/>
            <a:ext cx="73152" cy="1737360"/>
          </a:xfrm>
          <a:prstGeom prst="rect">
            <a:avLst/>
          </a:prstGeom>
          <a:solidFill>
            <a:srgbClr val="A86F18"/>
          </a:solidFill>
          <a:ln cap="flat" cmpd="sng" w="12700">
            <a:solidFill>
              <a:srgbClr val="A86F1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9"/>
          <p:cNvSpPr/>
          <p:nvPr/>
        </p:nvSpPr>
        <p:spPr>
          <a:xfrm>
            <a:off x="841248" y="3840480"/>
            <a:ext cx="2862072" cy="38404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1800"/>
              <a:buFont typeface="Arial"/>
              <a:buNone/>
            </a:pPr>
            <a:r>
              <a:rPr b="1" i="0" lang="en-US" sz="1800" u="none" cap="none" strike="noStrike">
                <a:solidFill>
                  <a:srgbClr val="173B63"/>
                </a:solidFill>
                <a:latin typeface="Arial"/>
                <a:ea typeface="Arial"/>
                <a:cs typeface="Arial"/>
                <a:sym typeface="Arial"/>
              </a:rPr>
              <a:t>Policy-heavy shared clusters</a:t>
            </a:r>
            <a:endParaRPr b="0" i="0" sz="1800" u="none" cap="none" strike="noStrike">
              <a:solidFill>
                <a:schemeClr val="dk1"/>
              </a:solidFill>
              <a:latin typeface="Arial"/>
              <a:ea typeface="Arial"/>
              <a:cs typeface="Arial"/>
              <a:sym typeface="Arial"/>
            </a:endParaRPr>
          </a:p>
        </p:txBody>
      </p:sp>
      <p:sp>
        <p:nvSpPr>
          <p:cNvPr id="450" name="Google Shape;450;p9"/>
          <p:cNvSpPr/>
          <p:nvPr/>
        </p:nvSpPr>
        <p:spPr>
          <a:xfrm>
            <a:off x="841248" y="4334256"/>
            <a:ext cx="2862072" cy="914400"/>
          </a:xfrm>
          <a:prstGeom prst="rect">
            <a:avLst/>
          </a:prstGeom>
          <a:noFill/>
          <a:ln>
            <a:noFill/>
          </a:ln>
        </p:spPr>
        <p:txBody>
          <a:bodyPr anchorCtr="0" anchor="t" bIns="0" lIns="0" spcFirstLastPara="1" rIns="0" wrap="square" tIns="0">
            <a:normAutofit/>
          </a:bodyPr>
          <a:lstStyle/>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Apply common RBAC, quotas, metadata, workload, service, and ingress rules without rebuilding automation per namespace.</a:t>
            </a:r>
            <a:endParaRPr b="0" i="0" sz="1320" u="none" cap="none" strike="noStrike">
              <a:solidFill>
                <a:schemeClr val="dk1"/>
              </a:solidFill>
              <a:latin typeface="Arial"/>
              <a:ea typeface="Arial"/>
              <a:cs typeface="Arial"/>
              <a:sym typeface="Arial"/>
            </a:endParaRPr>
          </a:p>
        </p:txBody>
      </p:sp>
      <p:sp>
        <p:nvSpPr>
          <p:cNvPr id="451" name="Google Shape;451;p9"/>
          <p:cNvSpPr/>
          <p:nvPr/>
        </p:nvSpPr>
        <p:spPr>
          <a:xfrm>
            <a:off x="4178808" y="3675888"/>
            <a:ext cx="3246120" cy="1737360"/>
          </a:xfrm>
          <a:prstGeom prst="roundRect">
            <a:avLst>
              <a:gd fmla="val 3158" name="adj"/>
            </a:avLst>
          </a:prstGeom>
          <a:solidFill>
            <a:srgbClr val="EAF2F9"/>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9"/>
          <p:cNvSpPr/>
          <p:nvPr/>
        </p:nvSpPr>
        <p:spPr>
          <a:xfrm>
            <a:off x="4178808" y="3675888"/>
            <a:ext cx="73152" cy="1737360"/>
          </a:xfrm>
          <a:prstGeom prst="rect">
            <a:avLst/>
          </a:prstGeom>
          <a:solidFill>
            <a:srgbClr val="2E5F8E"/>
          </a:solidFill>
          <a:ln cap="flat" cmpd="sng" w="12700">
            <a:solidFill>
              <a:srgbClr val="2E5F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9"/>
          <p:cNvSpPr/>
          <p:nvPr/>
        </p:nvSpPr>
        <p:spPr>
          <a:xfrm>
            <a:off x="4379976" y="3840480"/>
            <a:ext cx="2862072" cy="38404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1800"/>
              <a:buFont typeface="Arial"/>
              <a:buNone/>
            </a:pPr>
            <a:r>
              <a:rPr b="1" i="0" lang="en-US" sz="1800" u="none" cap="none" strike="noStrike">
                <a:solidFill>
                  <a:srgbClr val="173B63"/>
                </a:solidFill>
                <a:latin typeface="Arial"/>
                <a:ea typeface="Arial"/>
                <a:cs typeface="Arial"/>
                <a:sym typeface="Arial"/>
              </a:rPr>
              <a:t>Many small or medium tenants</a:t>
            </a:r>
            <a:endParaRPr b="0" i="0" sz="1800" u="none" cap="none" strike="noStrike">
              <a:solidFill>
                <a:schemeClr val="dk1"/>
              </a:solidFill>
              <a:latin typeface="Arial"/>
              <a:ea typeface="Arial"/>
              <a:cs typeface="Arial"/>
              <a:sym typeface="Arial"/>
            </a:endParaRPr>
          </a:p>
        </p:txBody>
      </p:sp>
      <p:sp>
        <p:nvSpPr>
          <p:cNvPr id="454" name="Google Shape;454;p9"/>
          <p:cNvSpPr/>
          <p:nvPr/>
        </p:nvSpPr>
        <p:spPr>
          <a:xfrm>
            <a:off x="4379976" y="4334256"/>
            <a:ext cx="2862072" cy="914400"/>
          </a:xfrm>
          <a:prstGeom prst="rect">
            <a:avLst/>
          </a:prstGeom>
          <a:noFill/>
          <a:ln>
            <a:noFill/>
          </a:ln>
        </p:spPr>
        <p:txBody>
          <a:bodyPr anchorCtr="0" anchor="t" bIns="0" lIns="0" spcFirstLastPara="1" rIns="0" wrap="square" tIns="0">
            <a:normAutofit/>
          </a:bodyPr>
          <a:lstStyle/>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Operational savings grow when the per-tenant control-plane overhead would exceed the tenant workload itself.</a:t>
            </a:r>
            <a:endParaRPr b="0" i="0" sz="1320" u="none" cap="none" strike="noStrike">
              <a:solidFill>
                <a:schemeClr val="dk1"/>
              </a:solidFill>
              <a:latin typeface="Arial"/>
              <a:ea typeface="Arial"/>
              <a:cs typeface="Arial"/>
              <a:sym typeface="Arial"/>
            </a:endParaRPr>
          </a:p>
        </p:txBody>
      </p:sp>
      <p:sp>
        <p:nvSpPr>
          <p:cNvPr id="455" name="Google Shape;455;p9"/>
          <p:cNvSpPr/>
          <p:nvPr/>
        </p:nvSpPr>
        <p:spPr>
          <a:xfrm>
            <a:off x="7717536" y="3675888"/>
            <a:ext cx="3246120" cy="1737360"/>
          </a:xfrm>
          <a:prstGeom prst="roundRect">
            <a:avLst>
              <a:gd fmla="val 3158" name="adj"/>
            </a:avLst>
          </a:prstGeom>
          <a:solidFill>
            <a:srgbClr val="DDF7FA"/>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9"/>
          <p:cNvSpPr/>
          <p:nvPr/>
        </p:nvSpPr>
        <p:spPr>
          <a:xfrm>
            <a:off x="7717536" y="3675888"/>
            <a:ext cx="73152" cy="1737360"/>
          </a:xfrm>
          <a:prstGeom prst="rect">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9"/>
          <p:cNvSpPr/>
          <p:nvPr/>
        </p:nvSpPr>
        <p:spPr>
          <a:xfrm>
            <a:off x="7918704" y="3840480"/>
            <a:ext cx="2862072" cy="38404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1800"/>
              <a:buFont typeface="Arial"/>
              <a:buNone/>
            </a:pPr>
            <a:r>
              <a:rPr b="1" i="0" lang="en-US" sz="1800" u="none" cap="none" strike="noStrike">
                <a:solidFill>
                  <a:srgbClr val="173B63"/>
                </a:solidFill>
                <a:latin typeface="Arial"/>
                <a:ea typeface="Arial"/>
                <a:cs typeface="Arial"/>
                <a:sym typeface="Arial"/>
              </a:rPr>
              <a:t>GitOps-first organizations</a:t>
            </a:r>
            <a:endParaRPr b="0" i="0" sz="1800" u="none" cap="none" strike="noStrike">
              <a:solidFill>
                <a:schemeClr val="dk1"/>
              </a:solidFill>
              <a:latin typeface="Arial"/>
              <a:ea typeface="Arial"/>
              <a:cs typeface="Arial"/>
              <a:sym typeface="Arial"/>
            </a:endParaRPr>
          </a:p>
        </p:txBody>
      </p:sp>
      <p:sp>
        <p:nvSpPr>
          <p:cNvPr id="458" name="Google Shape;458;p9"/>
          <p:cNvSpPr/>
          <p:nvPr/>
        </p:nvSpPr>
        <p:spPr>
          <a:xfrm>
            <a:off x="7918704" y="4334256"/>
            <a:ext cx="2862072" cy="914400"/>
          </a:xfrm>
          <a:prstGeom prst="rect">
            <a:avLst/>
          </a:prstGeom>
          <a:noFill/>
          <a:ln>
            <a:noFill/>
          </a:ln>
        </p:spPr>
        <p:txBody>
          <a:bodyPr anchorCtr="0" anchor="t" bIns="0" lIns="0" spcFirstLastPara="1" rIns="0" wrap="square" tIns="0">
            <a:normAutofit/>
          </a:bodyPr>
          <a:lstStyle/>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Keep Tenants, rules, quotas, and replicated resources declarative and version-controlled.</a:t>
            </a:r>
            <a:endParaRPr b="0" i="0" sz="1320" u="none" cap="none" strike="noStrike">
              <a:solidFill>
                <a:schemeClr val="dk1"/>
              </a:solidFill>
              <a:latin typeface="Arial"/>
              <a:ea typeface="Arial"/>
              <a:cs typeface="Arial"/>
              <a:sym typeface="Arial"/>
            </a:endParaRPr>
          </a:p>
        </p:txBody>
      </p:sp>
      <p:sp>
        <p:nvSpPr>
          <p:cNvPr id="459" name="Google Shape;459;p9"/>
          <p:cNvSpPr/>
          <p:nvPr/>
        </p:nvSpPr>
        <p:spPr>
          <a:xfrm>
            <a:off x="2057400" y="5760720"/>
            <a:ext cx="8046720" cy="32004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700"/>
              <a:buFont typeface="Arial"/>
              <a:buNone/>
            </a:pPr>
            <a:r>
              <a:rPr b="1" i="0" lang="en-US" sz="1700" u="none" cap="none" strike="noStrike">
                <a:solidFill>
                  <a:srgbClr val="173B63"/>
                </a:solidFill>
                <a:latin typeface="Arial"/>
                <a:ea typeface="Arial"/>
                <a:cs typeface="Arial"/>
                <a:sym typeface="Arial"/>
              </a:rPr>
              <a:t>Strong signal: your cluster admins have become a namespace ticket queue.</a:t>
            </a:r>
            <a:endParaRPr b="0" i="0" sz="1700" u="none" cap="none" strike="noStrike">
              <a:solidFill>
                <a:schemeClr val="dk1"/>
              </a:solidFill>
              <a:latin typeface="Arial"/>
              <a:ea typeface="Arial"/>
              <a:cs typeface="Arial"/>
              <a:sym typeface="Arial"/>
            </a:endParaRPr>
          </a:p>
        </p:txBody>
      </p:sp>
      <p:sp>
        <p:nvSpPr>
          <p:cNvPr id="460" name="Google Shape;460;p9"/>
          <p:cNvSpPr txBox="1"/>
          <p:nvPr>
            <p:ph idx="4294967295" type="sldNum"/>
          </p:nvPr>
        </p:nvSpPr>
        <p:spPr>
          <a:xfrm>
            <a:off x="11247120" y="6437376"/>
            <a:ext cx="411480" cy="201168"/>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fld id="{00000000-1234-1234-1234-123412341234}" type="slidenum">
              <a:rPr b="0" i="0" lang="en-US" sz="900" u="none" cap="none" strike="noStrike">
                <a:solidFill>
                  <a:srgbClr val="7A8794"/>
                </a:solidFill>
                <a:latin typeface="Arial"/>
                <a:ea typeface="Arial"/>
                <a:cs typeface="Arial"/>
                <a:sym typeface="Arial"/>
              </a:rPr>
              <a:t>‹#›</a:t>
            </a:fld>
            <a:endParaRPr b="0" i="0" sz="900" u="none" cap="none" strike="noStrike">
              <a:solidFill>
                <a:srgbClr val="7A8794"/>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11"/>
          <p:cNvSpPr/>
          <p:nvPr/>
        </p:nvSpPr>
        <p:spPr>
          <a:xfrm>
            <a:off x="9555480" y="685800"/>
            <a:ext cx="1724558" cy="1194572"/>
          </a:xfrm>
          <a:prstGeom prst="roundRect">
            <a:avLst>
              <a:gd fmla="val 6124" name="adj"/>
            </a:avLst>
          </a:prstGeom>
          <a:solidFill>
            <a:srgbClr val="DDF7FA"/>
          </a:solidFill>
          <a:ln cap="flat" cmpd="sng" w="15225">
            <a:solidFill>
              <a:srgbClr val="A7E8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11"/>
          <p:cNvSpPr/>
          <p:nvPr/>
        </p:nvSpPr>
        <p:spPr>
          <a:xfrm>
            <a:off x="9723730" y="837225"/>
            <a:ext cx="1388059" cy="286024"/>
          </a:xfrm>
          <a:prstGeom prst="roundRect">
            <a:avLst>
              <a:gd fmla="val 12788" name="adj"/>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11"/>
          <p:cNvSpPr/>
          <p:nvPr/>
        </p:nvSpPr>
        <p:spPr>
          <a:xfrm>
            <a:off x="9740555" y="1325148"/>
            <a:ext cx="353324" cy="319674"/>
          </a:xfrm>
          <a:prstGeom prst="roundRect">
            <a:avLst>
              <a:gd fmla="val 8581" name="adj"/>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11"/>
          <p:cNvSpPr/>
          <p:nvPr/>
        </p:nvSpPr>
        <p:spPr>
          <a:xfrm>
            <a:off x="10245303" y="1325148"/>
            <a:ext cx="353324" cy="319674"/>
          </a:xfrm>
          <a:prstGeom prst="roundRect">
            <a:avLst>
              <a:gd fmla="val 8581" name="adj"/>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11"/>
          <p:cNvSpPr/>
          <p:nvPr/>
        </p:nvSpPr>
        <p:spPr>
          <a:xfrm>
            <a:off x="10750052" y="1325148"/>
            <a:ext cx="353324" cy="319674"/>
          </a:xfrm>
          <a:prstGeom prst="roundRect">
            <a:avLst>
              <a:gd fmla="val 8581" name="adj"/>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1" name="Google Shape;471;p11"/>
          <p:cNvCxnSpPr/>
          <p:nvPr/>
        </p:nvCxnSpPr>
        <p:spPr>
          <a:xfrm>
            <a:off x="10417759" y="559613"/>
            <a:ext cx="0" cy="210312"/>
          </a:xfrm>
          <a:prstGeom prst="straightConnector1">
            <a:avLst/>
          </a:prstGeom>
          <a:noFill/>
          <a:ln cap="flat" cmpd="sng" w="25400">
            <a:solidFill>
              <a:srgbClr val="12C7D9"/>
            </a:solidFill>
            <a:prstDash val="solid"/>
            <a:round/>
            <a:headEnd len="sm" w="sm" type="none"/>
            <a:tailEnd len="sm" w="sm" type="none"/>
          </a:ln>
        </p:spPr>
      </p:cxnSp>
      <p:sp>
        <p:nvSpPr>
          <p:cNvPr id="472" name="Google Shape;472;p11"/>
          <p:cNvSpPr/>
          <p:nvPr/>
        </p:nvSpPr>
        <p:spPr>
          <a:xfrm>
            <a:off x="10337841" y="450251"/>
            <a:ext cx="159837" cy="159837"/>
          </a:xfrm>
          <a:prstGeom prst="ellipse">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11"/>
          <p:cNvSpPr/>
          <p:nvPr/>
        </p:nvSpPr>
        <p:spPr>
          <a:xfrm>
            <a:off x="731520" y="731520"/>
            <a:ext cx="6858000"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3100"/>
              <a:buFont typeface="Arial"/>
              <a:buNone/>
            </a:pPr>
            <a:r>
              <a:rPr b="1" i="0" lang="en-US" sz="3100" u="none" cap="none" strike="noStrike">
                <a:solidFill>
                  <a:srgbClr val="FFFFFF"/>
                </a:solidFill>
                <a:latin typeface="Arial"/>
                <a:ea typeface="Arial"/>
                <a:cs typeface="Arial"/>
                <a:sym typeface="Arial"/>
              </a:rPr>
              <a:t>Three ideas to remember</a:t>
            </a:r>
            <a:endParaRPr b="0" i="0" sz="3100" u="none" cap="none" strike="noStrike">
              <a:solidFill>
                <a:schemeClr val="dk1"/>
              </a:solidFill>
              <a:latin typeface="Arial"/>
              <a:ea typeface="Arial"/>
              <a:cs typeface="Arial"/>
              <a:sym typeface="Arial"/>
            </a:endParaRPr>
          </a:p>
        </p:txBody>
      </p:sp>
      <p:sp>
        <p:nvSpPr>
          <p:cNvPr id="474" name="Google Shape;474;p11"/>
          <p:cNvSpPr/>
          <p:nvPr/>
        </p:nvSpPr>
        <p:spPr>
          <a:xfrm>
            <a:off x="795528" y="1572768"/>
            <a:ext cx="621792" cy="621792"/>
          </a:xfrm>
          <a:prstGeom prst="ellipse">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11"/>
          <p:cNvSpPr/>
          <p:nvPr/>
        </p:nvSpPr>
        <p:spPr>
          <a:xfrm>
            <a:off x="950976" y="1691640"/>
            <a:ext cx="310896"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73B63"/>
              </a:buClr>
              <a:buSzPts val="2000"/>
              <a:buFont typeface="Arial"/>
              <a:buNone/>
            </a:pPr>
            <a:r>
              <a:rPr b="1" i="0" lang="en-US" sz="2000" u="none" cap="none" strike="noStrike">
                <a:solidFill>
                  <a:srgbClr val="173B63"/>
                </a:solidFill>
                <a:latin typeface="Arial"/>
                <a:ea typeface="Arial"/>
                <a:cs typeface="Arial"/>
                <a:sym typeface="Arial"/>
              </a:rPr>
              <a:t>1</a:t>
            </a:r>
            <a:endParaRPr b="0" i="0" sz="2000" u="none" cap="none" strike="noStrike">
              <a:solidFill>
                <a:schemeClr val="dk1"/>
              </a:solidFill>
              <a:latin typeface="Arial"/>
              <a:ea typeface="Arial"/>
              <a:cs typeface="Arial"/>
              <a:sym typeface="Arial"/>
            </a:endParaRPr>
          </a:p>
        </p:txBody>
      </p:sp>
      <p:sp>
        <p:nvSpPr>
          <p:cNvPr id="476" name="Google Shape;476;p11"/>
          <p:cNvSpPr/>
          <p:nvPr/>
        </p:nvSpPr>
        <p:spPr>
          <a:xfrm>
            <a:off x="1691640" y="1554480"/>
            <a:ext cx="7818120" cy="347472"/>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FFFFFF"/>
              </a:buClr>
              <a:buSzPts val="2050"/>
              <a:buFont typeface="Arial"/>
              <a:buNone/>
            </a:pPr>
            <a:r>
              <a:rPr b="1" i="0" lang="en-US" sz="2050" u="none" cap="none" strike="noStrike">
                <a:solidFill>
                  <a:srgbClr val="FFFFFF"/>
                </a:solidFill>
                <a:latin typeface="Arial"/>
                <a:ea typeface="Arial"/>
                <a:cs typeface="Arial"/>
                <a:sym typeface="Arial"/>
              </a:rPr>
              <a:t>Share infrastructure where it makes sense</a:t>
            </a:r>
            <a:endParaRPr b="0" i="0" sz="2050" u="none" cap="none" strike="noStrike">
              <a:solidFill>
                <a:schemeClr val="dk1"/>
              </a:solidFill>
              <a:latin typeface="Arial"/>
              <a:ea typeface="Arial"/>
              <a:cs typeface="Arial"/>
              <a:sym typeface="Arial"/>
            </a:endParaRPr>
          </a:p>
        </p:txBody>
      </p:sp>
      <p:sp>
        <p:nvSpPr>
          <p:cNvPr id="477" name="Google Shape;477;p11"/>
          <p:cNvSpPr/>
          <p:nvPr/>
        </p:nvSpPr>
        <p:spPr>
          <a:xfrm>
            <a:off x="1691640" y="2011680"/>
            <a:ext cx="8092440" cy="38404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DDE8F2"/>
              </a:buClr>
              <a:buSzPts val="1420"/>
              <a:buFont typeface="Arial"/>
              <a:buNone/>
            </a:pPr>
            <a:r>
              <a:rPr b="0" i="0" lang="en-US" sz="1420" u="none" cap="none" strike="noStrike">
                <a:solidFill>
                  <a:srgbClr val="DDE8F2"/>
                </a:solidFill>
                <a:latin typeface="Arial"/>
                <a:ea typeface="Arial"/>
                <a:cs typeface="Arial"/>
                <a:sym typeface="Arial"/>
              </a:rPr>
              <a:t>A separate cluster is an isolation decision</a:t>
            </a:r>
            <a:r>
              <a:rPr lang="en-US" sz="1420">
                <a:solidFill>
                  <a:srgbClr val="DDE8F2"/>
                </a:solidFill>
              </a:rPr>
              <a:t>, </a:t>
            </a:r>
            <a:r>
              <a:rPr b="0" i="0" lang="en-US" sz="1420" u="none" cap="none" strike="noStrike">
                <a:solidFill>
                  <a:srgbClr val="DDE8F2"/>
                </a:solidFill>
                <a:latin typeface="Arial"/>
                <a:ea typeface="Arial"/>
                <a:cs typeface="Arial"/>
                <a:sym typeface="Arial"/>
              </a:rPr>
              <a:t>not the default unit of organization.</a:t>
            </a:r>
            <a:endParaRPr b="0" i="0" sz="1420" u="none" cap="none" strike="noStrike">
              <a:solidFill>
                <a:schemeClr val="dk1"/>
              </a:solidFill>
              <a:latin typeface="Arial"/>
              <a:ea typeface="Arial"/>
              <a:cs typeface="Arial"/>
              <a:sym typeface="Arial"/>
            </a:endParaRPr>
          </a:p>
        </p:txBody>
      </p:sp>
      <p:sp>
        <p:nvSpPr>
          <p:cNvPr id="478" name="Google Shape;478;p11"/>
          <p:cNvSpPr/>
          <p:nvPr/>
        </p:nvSpPr>
        <p:spPr>
          <a:xfrm>
            <a:off x="795528" y="2898648"/>
            <a:ext cx="621792" cy="621792"/>
          </a:xfrm>
          <a:prstGeom prst="ellipse">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1"/>
          <p:cNvSpPr/>
          <p:nvPr/>
        </p:nvSpPr>
        <p:spPr>
          <a:xfrm>
            <a:off x="950976" y="3017520"/>
            <a:ext cx="310896"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73B63"/>
              </a:buClr>
              <a:buSzPts val="2000"/>
              <a:buFont typeface="Arial"/>
              <a:buNone/>
            </a:pPr>
            <a:r>
              <a:rPr b="1" i="0" lang="en-US" sz="2000" u="none" cap="none" strike="noStrike">
                <a:solidFill>
                  <a:srgbClr val="173B63"/>
                </a:solidFill>
                <a:latin typeface="Arial"/>
                <a:ea typeface="Arial"/>
                <a:cs typeface="Arial"/>
                <a:sym typeface="Arial"/>
              </a:rPr>
              <a:t>2</a:t>
            </a:r>
            <a:endParaRPr b="0" i="0" sz="2000" u="none" cap="none" strike="noStrike">
              <a:solidFill>
                <a:schemeClr val="dk1"/>
              </a:solidFill>
              <a:latin typeface="Arial"/>
              <a:ea typeface="Arial"/>
              <a:cs typeface="Arial"/>
              <a:sym typeface="Arial"/>
            </a:endParaRPr>
          </a:p>
        </p:txBody>
      </p:sp>
      <p:sp>
        <p:nvSpPr>
          <p:cNvPr id="480" name="Google Shape;480;p11"/>
          <p:cNvSpPr/>
          <p:nvPr/>
        </p:nvSpPr>
        <p:spPr>
          <a:xfrm>
            <a:off x="1691640" y="2880360"/>
            <a:ext cx="7818120" cy="347472"/>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FFFFFF"/>
              </a:buClr>
              <a:buSzPts val="2050"/>
              <a:buFont typeface="Arial"/>
              <a:buNone/>
            </a:pPr>
            <a:r>
              <a:rPr b="1" i="0" lang="en-US" sz="2050" u="none" cap="none" strike="noStrike">
                <a:solidFill>
                  <a:srgbClr val="FFFFFF"/>
                </a:solidFill>
                <a:latin typeface="Arial"/>
                <a:ea typeface="Arial"/>
                <a:cs typeface="Arial"/>
                <a:sym typeface="Arial"/>
              </a:rPr>
              <a:t>Delegate ownership inside explicit boundaries</a:t>
            </a:r>
            <a:endParaRPr b="0" i="0" sz="2050" u="none" cap="none" strike="noStrike">
              <a:solidFill>
                <a:schemeClr val="dk1"/>
              </a:solidFill>
              <a:latin typeface="Arial"/>
              <a:ea typeface="Arial"/>
              <a:cs typeface="Arial"/>
              <a:sym typeface="Arial"/>
            </a:endParaRPr>
          </a:p>
        </p:txBody>
      </p:sp>
      <p:sp>
        <p:nvSpPr>
          <p:cNvPr id="481" name="Google Shape;481;p11"/>
          <p:cNvSpPr/>
          <p:nvPr/>
        </p:nvSpPr>
        <p:spPr>
          <a:xfrm>
            <a:off x="1691640" y="3337560"/>
            <a:ext cx="8092440" cy="38404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DDE8F2"/>
              </a:buClr>
              <a:buSzPts val="1420"/>
              <a:buFont typeface="Arial"/>
              <a:buNone/>
            </a:pPr>
            <a:r>
              <a:rPr b="0" i="0" lang="en-US" sz="1420" u="none" cap="none" strike="noStrike">
                <a:solidFill>
                  <a:srgbClr val="DDE8F2"/>
                </a:solidFill>
                <a:latin typeface="Arial"/>
                <a:ea typeface="Arial"/>
                <a:cs typeface="Arial"/>
                <a:sym typeface="Arial"/>
              </a:rPr>
              <a:t>Tenant Owners manage their slice; platform teams retain policies, budgets</a:t>
            </a:r>
            <a:r>
              <a:rPr lang="en-US" sz="1420">
                <a:solidFill>
                  <a:srgbClr val="DDE8F2"/>
                </a:solidFill>
              </a:rPr>
              <a:t> </a:t>
            </a:r>
            <a:r>
              <a:rPr b="0" i="0" lang="en-US" sz="1420" u="none" cap="none" strike="noStrike">
                <a:solidFill>
                  <a:srgbClr val="DDE8F2"/>
                </a:solidFill>
                <a:latin typeface="Arial"/>
                <a:ea typeface="Arial"/>
                <a:cs typeface="Arial"/>
                <a:sym typeface="Arial"/>
              </a:rPr>
              <a:t>and cluster control.</a:t>
            </a:r>
            <a:endParaRPr b="0" i="0" sz="1420" u="none" cap="none" strike="noStrike">
              <a:solidFill>
                <a:schemeClr val="dk1"/>
              </a:solidFill>
              <a:latin typeface="Arial"/>
              <a:ea typeface="Arial"/>
              <a:cs typeface="Arial"/>
              <a:sym typeface="Arial"/>
            </a:endParaRPr>
          </a:p>
        </p:txBody>
      </p:sp>
      <p:sp>
        <p:nvSpPr>
          <p:cNvPr id="482" name="Google Shape;482;p11"/>
          <p:cNvSpPr/>
          <p:nvPr/>
        </p:nvSpPr>
        <p:spPr>
          <a:xfrm>
            <a:off x="795528" y="4224528"/>
            <a:ext cx="621792" cy="621792"/>
          </a:xfrm>
          <a:prstGeom prst="ellipse">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11"/>
          <p:cNvSpPr/>
          <p:nvPr/>
        </p:nvSpPr>
        <p:spPr>
          <a:xfrm>
            <a:off x="950976" y="4343400"/>
            <a:ext cx="310896"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73B63"/>
              </a:buClr>
              <a:buSzPts val="2000"/>
              <a:buFont typeface="Arial"/>
              <a:buNone/>
            </a:pPr>
            <a:r>
              <a:rPr b="1" i="0" lang="en-US" sz="2000" u="none" cap="none" strike="noStrike">
                <a:solidFill>
                  <a:srgbClr val="173B63"/>
                </a:solidFill>
                <a:latin typeface="Arial"/>
                <a:ea typeface="Arial"/>
                <a:cs typeface="Arial"/>
                <a:sym typeface="Arial"/>
              </a:rPr>
              <a:t>3</a:t>
            </a:r>
            <a:endParaRPr b="0" i="0" sz="2000" u="none" cap="none" strike="noStrike">
              <a:solidFill>
                <a:schemeClr val="dk1"/>
              </a:solidFill>
              <a:latin typeface="Arial"/>
              <a:ea typeface="Arial"/>
              <a:cs typeface="Arial"/>
              <a:sym typeface="Arial"/>
            </a:endParaRPr>
          </a:p>
        </p:txBody>
      </p:sp>
      <p:sp>
        <p:nvSpPr>
          <p:cNvPr id="484" name="Google Shape;484;p11"/>
          <p:cNvSpPr/>
          <p:nvPr/>
        </p:nvSpPr>
        <p:spPr>
          <a:xfrm>
            <a:off x="1691640" y="4206240"/>
            <a:ext cx="7818120" cy="347472"/>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FFFFFF"/>
              </a:buClr>
              <a:buSzPts val="2050"/>
              <a:buFont typeface="Arial"/>
              <a:buNone/>
            </a:pPr>
            <a:r>
              <a:rPr b="1" i="0" lang="en-US" sz="2050" u="none" cap="none" strike="noStrike">
                <a:solidFill>
                  <a:srgbClr val="FFFFFF"/>
                </a:solidFill>
                <a:latin typeface="Arial"/>
                <a:ea typeface="Arial"/>
                <a:cs typeface="Arial"/>
                <a:sym typeface="Arial"/>
              </a:rPr>
              <a:t>Keep the native Kubernetes experience</a:t>
            </a:r>
            <a:endParaRPr b="0" i="0" sz="2050" u="none" cap="none" strike="noStrike">
              <a:solidFill>
                <a:schemeClr val="dk1"/>
              </a:solidFill>
              <a:latin typeface="Arial"/>
              <a:ea typeface="Arial"/>
              <a:cs typeface="Arial"/>
              <a:sym typeface="Arial"/>
            </a:endParaRPr>
          </a:p>
        </p:txBody>
      </p:sp>
      <p:sp>
        <p:nvSpPr>
          <p:cNvPr id="485" name="Google Shape;485;p11"/>
          <p:cNvSpPr/>
          <p:nvPr/>
        </p:nvSpPr>
        <p:spPr>
          <a:xfrm>
            <a:off x="1691640" y="4663440"/>
            <a:ext cx="8092440" cy="38404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DDE8F2"/>
              </a:buClr>
              <a:buSzPts val="1420"/>
              <a:buFont typeface="Arial"/>
              <a:buNone/>
            </a:pPr>
            <a:r>
              <a:rPr b="0" i="0" lang="en-US" sz="1420" u="none" cap="none" strike="noStrike">
                <a:solidFill>
                  <a:srgbClr val="DDE8F2"/>
                </a:solidFill>
                <a:latin typeface="Arial"/>
                <a:ea typeface="Arial"/>
                <a:cs typeface="Arial"/>
                <a:sym typeface="Arial"/>
              </a:rPr>
              <a:t>Capsule adds tenancy through CRDs, admission</a:t>
            </a:r>
            <a:r>
              <a:rPr lang="en-US" sz="1420">
                <a:solidFill>
                  <a:srgbClr val="DDE8F2"/>
                </a:solidFill>
              </a:rPr>
              <a:t> </a:t>
            </a:r>
            <a:r>
              <a:rPr b="0" i="0" lang="en-US" sz="1420" u="none" cap="none" strike="noStrike">
                <a:solidFill>
                  <a:srgbClr val="DDE8F2"/>
                </a:solidFill>
                <a:latin typeface="Arial"/>
                <a:ea typeface="Arial"/>
                <a:cs typeface="Arial"/>
                <a:sym typeface="Arial"/>
              </a:rPr>
              <a:t>and controllers rather than another Kubernetes API. It integrates with any other framework </a:t>
            </a:r>
            <a:r>
              <a:rPr lang="en-US" sz="1420">
                <a:solidFill>
                  <a:srgbClr val="DDE8F2"/>
                </a:solidFill>
              </a:rPr>
              <a:t>or solution which is </a:t>
            </a:r>
            <a:r>
              <a:rPr lang="en-US" sz="1420">
                <a:solidFill>
                  <a:srgbClr val="DDE8F2"/>
                </a:solidFill>
              </a:rPr>
              <a:t>agnostic</a:t>
            </a:r>
            <a:r>
              <a:rPr lang="en-US" sz="1420">
                <a:solidFill>
                  <a:srgbClr val="DDE8F2"/>
                </a:solidFill>
              </a:rPr>
              <a:t> to the Kubernetes API.</a:t>
            </a:r>
            <a:endParaRPr b="0" i="0" sz="1420" u="none" cap="none" strike="noStrike">
              <a:solidFill>
                <a:schemeClr val="dk1"/>
              </a:solidFill>
              <a:latin typeface="Arial"/>
              <a:ea typeface="Arial"/>
              <a:cs typeface="Arial"/>
              <a:sym typeface="Arial"/>
            </a:endParaRPr>
          </a:p>
        </p:txBody>
      </p:sp>
      <p:sp>
        <p:nvSpPr>
          <p:cNvPr id="486" name="Google Shape;486;p11"/>
          <p:cNvSpPr/>
          <p:nvPr/>
        </p:nvSpPr>
        <p:spPr>
          <a:xfrm>
            <a:off x="1005840" y="5650992"/>
            <a:ext cx="10149840" cy="612648"/>
          </a:xfrm>
          <a:prstGeom prst="roundRect">
            <a:avLst>
              <a:gd fmla="val 5970" name="adj"/>
            </a:avLst>
          </a:prstGeom>
          <a:solidFill>
            <a:srgbClr val="244D76"/>
          </a:solidFill>
          <a:ln cap="flat" cmpd="sng" w="12700">
            <a:solidFill>
              <a:srgbClr val="4C73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1"/>
          <p:cNvSpPr/>
          <p:nvPr/>
        </p:nvSpPr>
        <p:spPr>
          <a:xfrm>
            <a:off x="1280160" y="5824728"/>
            <a:ext cx="9601200" cy="237744"/>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2C7D9"/>
              </a:buClr>
              <a:buSzPts val="1800"/>
              <a:buFont typeface="Arial"/>
              <a:buNone/>
            </a:pPr>
            <a:r>
              <a:rPr b="1" i="0" lang="en-US" sz="1800" u="none" cap="none" strike="noStrike">
                <a:solidFill>
                  <a:srgbClr val="12C7D9"/>
                </a:solidFill>
                <a:latin typeface="Arial"/>
                <a:ea typeface="Arial"/>
                <a:cs typeface="Arial"/>
                <a:sym typeface="Arial"/>
              </a:rPr>
              <a:t>Use Capsule when teams need a Kubernetes slice</a:t>
            </a:r>
            <a:r>
              <a:rPr b="1" lang="en-US" sz="1800">
                <a:solidFill>
                  <a:srgbClr val="12C7D9"/>
                </a:solidFill>
              </a:rPr>
              <a:t>, </a:t>
            </a:r>
            <a:r>
              <a:rPr b="1" i="0" lang="en-US" sz="1800" u="none" cap="none" strike="noStrike">
                <a:solidFill>
                  <a:srgbClr val="12C7D9"/>
                </a:solidFill>
                <a:latin typeface="Arial"/>
                <a:ea typeface="Arial"/>
                <a:cs typeface="Arial"/>
                <a:sym typeface="Arial"/>
              </a:rPr>
              <a:t>not a Kubernetes control plane.</a:t>
            </a:r>
            <a:endParaRPr b="0" i="0" sz="1800" u="none" cap="none" strike="noStrike">
              <a:solidFill>
                <a:schemeClr val="dk1"/>
              </a:solidFill>
              <a:latin typeface="Arial"/>
              <a:ea typeface="Arial"/>
              <a:cs typeface="Arial"/>
              <a:sym typeface="Arial"/>
            </a:endParaRPr>
          </a:p>
        </p:txBody>
      </p:sp>
      <p:sp>
        <p:nvSpPr>
          <p:cNvPr id="488" name="Google Shape;488;p11"/>
          <p:cNvSpPr txBox="1"/>
          <p:nvPr>
            <p:ph idx="4294967295" type="sldNum"/>
          </p:nvPr>
        </p:nvSpPr>
        <p:spPr>
          <a:xfrm>
            <a:off x="11247120" y="6437376"/>
            <a:ext cx="411480" cy="201168"/>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fld id="{00000000-1234-1234-1234-123412341234}" type="slidenum">
              <a:rPr b="0" i="0" lang="en-US" sz="900" u="none" cap="none" strike="noStrike">
                <a:solidFill>
                  <a:srgbClr val="DDE8F2"/>
                </a:solidFill>
                <a:latin typeface="Arial"/>
                <a:ea typeface="Arial"/>
                <a:cs typeface="Arial"/>
                <a:sym typeface="Arial"/>
              </a:rPr>
              <a:t>‹#›</a:t>
            </a:fld>
            <a:endParaRPr b="0" i="0" sz="900" u="none" cap="none" strike="noStrike">
              <a:solidFill>
                <a:srgbClr val="DDE8F2"/>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g3f9fce1b46e_0_2"/>
          <p:cNvSpPr/>
          <p:nvPr/>
        </p:nvSpPr>
        <p:spPr>
          <a:xfrm>
            <a:off x="530352" y="384048"/>
            <a:ext cx="10972800" cy="512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73B63"/>
              </a:buClr>
              <a:buSzPts val="2800"/>
              <a:buFont typeface="Arial"/>
              <a:buNone/>
            </a:pPr>
            <a:r>
              <a:rPr b="1" lang="en-US" sz="2800">
                <a:solidFill>
                  <a:srgbClr val="173B63"/>
                </a:solidFill>
              </a:rPr>
              <a:t>Ready to give Capsule a try?</a:t>
            </a:r>
            <a:endParaRPr b="0" i="0" sz="2800" u="none" cap="none" strike="noStrike">
              <a:solidFill>
                <a:schemeClr val="dk1"/>
              </a:solidFill>
              <a:latin typeface="Arial"/>
              <a:ea typeface="Arial"/>
              <a:cs typeface="Arial"/>
              <a:sym typeface="Arial"/>
            </a:endParaRPr>
          </a:p>
        </p:txBody>
      </p:sp>
      <p:sp>
        <p:nvSpPr>
          <p:cNvPr id="495" name="Google Shape;495;g3f9fce1b46e_0_2"/>
          <p:cNvSpPr/>
          <p:nvPr/>
        </p:nvSpPr>
        <p:spPr>
          <a:xfrm>
            <a:off x="548640" y="932688"/>
            <a:ext cx="10789800" cy="310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A6B7B"/>
              </a:buClr>
              <a:buSzPts val="1450"/>
              <a:buFont typeface="Arial"/>
              <a:buNone/>
            </a:pPr>
            <a:r>
              <a:rPr lang="en-US" sz="1450">
                <a:solidFill>
                  <a:srgbClr val="5A6B7B"/>
                </a:solidFill>
              </a:rPr>
              <a:t>We provide a demo environment based on Killerkoda allowing you to see Capsule in action</a:t>
            </a:r>
            <a:endParaRPr b="0" i="0" sz="1450" u="none" cap="none" strike="noStrike">
              <a:solidFill>
                <a:schemeClr val="dk1"/>
              </a:solidFill>
              <a:latin typeface="Arial"/>
              <a:ea typeface="Arial"/>
              <a:cs typeface="Arial"/>
              <a:sym typeface="Arial"/>
            </a:endParaRPr>
          </a:p>
        </p:txBody>
      </p:sp>
      <p:sp>
        <p:nvSpPr>
          <p:cNvPr id="496" name="Google Shape;496;g3f9fce1b46e_0_2"/>
          <p:cNvSpPr/>
          <p:nvPr/>
        </p:nvSpPr>
        <p:spPr>
          <a:xfrm>
            <a:off x="3658450" y="6089975"/>
            <a:ext cx="4772100" cy="548700"/>
          </a:xfrm>
          <a:prstGeom prst="roundRect">
            <a:avLst>
              <a:gd fmla="val 3158" name="adj"/>
            </a:avLst>
          </a:prstGeom>
          <a:solidFill>
            <a:srgbClr val="EAF2F9"/>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3f9fce1b46e_0_2"/>
          <p:cNvSpPr/>
          <p:nvPr/>
        </p:nvSpPr>
        <p:spPr>
          <a:xfrm>
            <a:off x="3661498" y="6089967"/>
            <a:ext cx="89700" cy="548700"/>
          </a:xfrm>
          <a:prstGeom prst="rect">
            <a:avLst/>
          </a:prstGeom>
          <a:solidFill>
            <a:srgbClr val="2E5F8E"/>
          </a:solidFill>
          <a:ln cap="flat" cmpd="sng" w="12700">
            <a:solidFill>
              <a:srgbClr val="2E5F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3f9fce1b46e_0_2"/>
          <p:cNvSpPr/>
          <p:nvPr/>
        </p:nvSpPr>
        <p:spPr>
          <a:xfrm>
            <a:off x="4251150" y="6172325"/>
            <a:ext cx="3689700" cy="384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73B63"/>
              </a:buClr>
              <a:buSzPts val="1800"/>
              <a:buFont typeface="Arial"/>
              <a:buNone/>
            </a:pPr>
            <a:r>
              <a:rPr b="1" lang="en-US" sz="1800">
                <a:solidFill>
                  <a:srgbClr val="173B63"/>
                </a:solidFill>
              </a:rPr>
              <a:t>https://projectcapsule.dev/demo</a:t>
            </a:r>
            <a:endParaRPr b="0" i="0" sz="1800" u="none" cap="none" strike="noStrike">
              <a:solidFill>
                <a:schemeClr val="dk1"/>
              </a:solidFill>
              <a:latin typeface="Arial"/>
              <a:ea typeface="Arial"/>
              <a:cs typeface="Arial"/>
              <a:sym typeface="Arial"/>
            </a:endParaRPr>
          </a:p>
        </p:txBody>
      </p:sp>
      <p:sp>
        <p:nvSpPr>
          <p:cNvPr id="499" name="Google Shape;499;g3f9fce1b46e_0_2"/>
          <p:cNvSpPr txBox="1"/>
          <p:nvPr>
            <p:ph idx="4294967295" type="sldNum"/>
          </p:nvPr>
        </p:nvSpPr>
        <p:spPr>
          <a:xfrm>
            <a:off x="11247120" y="6437376"/>
            <a:ext cx="411600" cy="20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fld id="{00000000-1234-1234-1234-123412341234}" type="slidenum">
              <a:rPr b="0" i="0" lang="en-US" sz="900" u="none" cap="none" strike="noStrike">
                <a:solidFill>
                  <a:srgbClr val="7A8794"/>
                </a:solidFill>
                <a:latin typeface="Arial"/>
                <a:ea typeface="Arial"/>
                <a:cs typeface="Arial"/>
                <a:sym typeface="Arial"/>
              </a:rPr>
              <a:t>‹#›</a:t>
            </a:fld>
            <a:endParaRPr b="0" i="0" sz="900" u="none" cap="none" strike="noStrike">
              <a:solidFill>
                <a:srgbClr val="7A8794"/>
              </a:solidFill>
              <a:latin typeface="Arial"/>
              <a:ea typeface="Arial"/>
              <a:cs typeface="Arial"/>
              <a:sym typeface="Arial"/>
            </a:endParaRPr>
          </a:p>
        </p:txBody>
      </p:sp>
      <p:pic>
        <p:nvPicPr>
          <p:cNvPr id="500" name="Google Shape;500;g3f9fce1b46e_0_2" title="407a3d98755c5ff69e63dfe0c43319be.png"/>
          <p:cNvPicPr preferRelativeResize="0"/>
          <p:nvPr/>
        </p:nvPicPr>
        <p:blipFill>
          <a:blip r:embed="rId3">
            <a:alphaModFix/>
          </a:blip>
          <a:stretch>
            <a:fillRect/>
          </a:stretch>
        </p:blipFill>
        <p:spPr>
          <a:xfrm>
            <a:off x="3661500" y="1280675"/>
            <a:ext cx="4772125" cy="4772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13"/>
          <p:cNvSpPr/>
          <p:nvPr/>
        </p:nvSpPr>
        <p:spPr>
          <a:xfrm>
            <a:off x="530352" y="384048"/>
            <a:ext cx="10972800" cy="51206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2800"/>
              <a:buFont typeface="Arial"/>
              <a:buNone/>
            </a:pPr>
            <a:r>
              <a:rPr b="1" i="0" lang="en-US" sz="2800" u="none" cap="none" strike="noStrike">
                <a:solidFill>
                  <a:srgbClr val="173B63"/>
                </a:solidFill>
                <a:latin typeface="Arial"/>
                <a:ea typeface="Arial"/>
                <a:cs typeface="Arial"/>
                <a:sym typeface="Arial"/>
              </a:rPr>
              <a:t>References</a:t>
            </a:r>
            <a:endParaRPr b="0" i="0" sz="2800" u="none" cap="none" strike="noStrike">
              <a:solidFill>
                <a:schemeClr val="dk1"/>
              </a:solidFill>
              <a:latin typeface="Arial"/>
              <a:ea typeface="Arial"/>
              <a:cs typeface="Arial"/>
              <a:sym typeface="Arial"/>
            </a:endParaRPr>
          </a:p>
        </p:txBody>
      </p:sp>
      <p:sp>
        <p:nvSpPr>
          <p:cNvPr id="507" name="Google Shape;507;p13"/>
          <p:cNvSpPr/>
          <p:nvPr/>
        </p:nvSpPr>
        <p:spPr>
          <a:xfrm>
            <a:off x="548640" y="932688"/>
            <a:ext cx="10789920" cy="310896"/>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5A6B7B"/>
              </a:buClr>
              <a:buSzPts val="1450"/>
              <a:buFont typeface="Arial"/>
              <a:buNone/>
            </a:pPr>
            <a:r>
              <a:rPr b="0" i="0" lang="en-US" sz="1450" u="none" cap="none" strike="noStrike">
                <a:solidFill>
                  <a:srgbClr val="5A6B7B"/>
                </a:solidFill>
                <a:latin typeface="Arial"/>
                <a:ea typeface="Arial"/>
                <a:cs typeface="Arial"/>
                <a:sym typeface="Arial"/>
              </a:rPr>
              <a:t>Primary sources used for the content and decision framing.</a:t>
            </a:r>
            <a:endParaRPr b="0" i="0" sz="1450" u="none" cap="none" strike="noStrike">
              <a:solidFill>
                <a:schemeClr val="dk1"/>
              </a:solidFill>
              <a:latin typeface="Arial"/>
              <a:ea typeface="Arial"/>
              <a:cs typeface="Arial"/>
              <a:sym typeface="Arial"/>
            </a:endParaRPr>
          </a:p>
        </p:txBody>
      </p:sp>
      <p:sp>
        <p:nvSpPr>
          <p:cNvPr id="508" name="Google Shape;508;p13"/>
          <p:cNvSpPr/>
          <p:nvPr/>
        </p:nvSpPr>
        <p:spPr>
          <a:xfrm>
            <a:off x="804672" y="1609344"/>
            <a:ext cx="128016" cy="128016"/>
          </a:xfrm>
          <a:prstGeom prst="ellipse">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13"/>
          <p:cNvSpPr/>
          <p:nvPr/>
        </p:nvSpPr>
        <p:spPr>
          <a:xfrm>
            <a:off x="1115568" y="1508760"/>
            <a:ext cx="3794760" cy="256032"/>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1500"/>
              <a:buFont typeface="Arial"/>
              <a:buNone/>
            </a:pPr>
            <a:r>
              <a:rPr b="1" i="0" lang="en-US" sz="1500" u="none" cap="none" strike="noStrike">
                <a:solidFill>
                  <a:srgbClr val="173B63"/>
                </a:solidFill>
                <a:latin typeface="Arial"/>
                <a:ea typeface="Arial"/>
                <a:cs typeface="Arial"/>
                <a:sym typeface="Arial"/>
              </a:rPr>
              <a:t>Project Capsule</a:t>
            </a:r>
            <a:r>
              <a:rPr b="1" lang="en-US" sz="1500">
                <a:solidFill>
                  <a:srgbClr val="173B63"/>
                </a:solidFill>
              </a:rPr>
              <a:t>,</a:t>
            </a:r>
            <a:r>
              <a:rPr b="1" i="0" lang="en-US" sz="1500" u="none" cap="none" strike="noStrike">
                <a:solidFill>
                  <a:srgbClr val="173B63"/>
                </a:solidFill>
                <a:latin typeface="Arial"/>
                <a:ea typeface="Arial"/>
                <a:cs typeface="Arial"/>
                <a:sym typeface="Arial"/>
              </a:rPr>
              <a:t> Overview</a:t>
            </a:r>
            <a:endParaRPr b="0" i="0" sz="1500" u="none" cap="none" strike="noStrike">
              <a:solidFill>
                <a:schemeClr val="dk1"/>
              </a:solidFill>
              <a:latin typeface="Arial"/>
              <a:ea typeface="Arial"/>
              <a:cs typeface="Arial"/>
              <a:sym typeface="Arial"/>
            </a:endParaRPr>
          </a:p>
        </p:txBody>
      </p:sp>
      <p:sp>
        <p:nvSpPr>
          <p:cNvPr id="510" name="Google Shape;510;p13">
            <a:hlinkClick r:id="rId3"/>
          </p:cNvPr>
          <p:cNvSpPr/>
          <p:nvPr/>
        </p:nvSpPr>
        <p:spPr>
          <a:xfrm>
            <a:off x="4800600" y="1508760"/>
            <a:ext cx="6309360" cy="256032"/>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2E5F8E"/>
              </a:buClr>
              <a:buSzPts val="1230"/>
              <a:buFont typeface="Arial"/>
              <a:buNone/>
            </a:pPr>
            <a:r>
              <a:rPr b="0" i="0" lang="en-US" sz="1230" u="sng" cap="none" strike="noStrike">
                <a:solidFill>
                  <a:srgbClr val="2E5F8E"/>
                </a:solidFill>
                <a:latin typeface="Arial"/>
                <a:ea typeface="Arial"/>
                <a:cs typeface="Arial"/>
                <a:sym typeface="Arial"/>
                <a:hlinkClick r:id="rId4">
                  <a:extLst>
                    <a:ext uri="{A12FA001-AC4F-418D-AE19-62706E023703}">
                      <ahyp:hlinkClr val="tx"/>
                    </a:ext>
                  </a:extLst>
                </a:hlinkClick>
              </a:rPr>
              <a:t>https://projectcapsule.dev/docs/overview/</a:t>
            </a:r>
            <a:endParaRPr b="0" i="0" sz="1230" u="none" cap="none" strike="noStrike">
              <a:solidFill>
                <a:schemeClr val="dk1"/>
              </a:solidFill>
              <a:latin typeface="Arial"/>
              <a:ea typeface="Arial"/>
              <a:cs typeface="Arial"/>
              <a:sym typeface="Arial"/>
            </a:endParaRPr>
          </a:p>
        </p:txBody>
      </p:sp>
      <p:sp>
        <p:nvSpPr>
          <p:cNvPr id="511" name="Google Shape;511;p13"/>
          <p:cNvSpPr/>
          <p:nvPr/>
        </p:nvSpPr>
        <p:spPr>
          <a:xfrm>
            <a:off x="804672" y="2331720"/>
            <a:ext cx="128016" cy="128016"/>
          </a:xfrm>
          <a:prstGeom prst="ellipse">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13"/>
          <p:cNvSpPr/>
          <p:nvPr/>
        </p:nvSpPr>
        <p:spPr>
          <a:xfrm>
            <a:off x="1115568" y="2231136"/>
            <a:ext cx="3794760" cy="256032"/>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1500"/>
              <a:buFont typeface="Arial"/>
              <a:buNone/>
            </a:pPr>
            <a:r>
              <a:rPr b="1" i="0" lang="en-US" sz="1500" u="none" cap="none" strike="noStrike">
                <a:solidFill>
                  <a:srgbClr val="173B63"/>
                </a:solidFill>
                <a:latin typeface="Arial"/>
                <a:ea typeface="Arial"/>
                <a:cs typeface="Arial"/>
                <a:sym typeface="Arial"/>
              </a:rPr>
              <a:t>Project Capsule</a:t>
            </a:r>
            <a:r>
              <a:rPr b="1" lang="en-US" sz="1500">
                <a:solidFill>
                  <a:srgbClr val="173B63"/>
                </a:solidFill>
              </a:rPr>
              <a:t>,</a:t>
            </a:r>
            <a:r>
              <a:rPr b="1" i="0" lang="en-US" sz="1500" u="none" cap="none" strike="noStrike">
                <a:solidFill>
                  <a:srgbClr val="173B63"/>
                </a:solidFill>
                <a:latin typeface="Arial"/>
                <a:ea typeface="Arial"/>
                <a:cs typeface="Arial"/>
                <a:sym typeface="Arial"/>
              </a:rPr>
              <a:t> Architecture</a:t>
            </a:r>
            <a:endParaRPr b="0" i="0" sz="1500" u="none" cap="none" strike="noStrike">
              <a:solidFill>
                <a:schemeClr val="dk1"/>
              </a:solidFill>
              <a:latin typeface="Arial"/>
              <a:ea typeface="Arial"/>
              <a:cs typeface="Arial"/>
              <a:sym typeface="Arial"/>
            </a:endParaRPr>
          </a:p>
        </p:txBody>
      </p:sp>
      <p:sp>
        <p:nvSpPr>
          <p:cNvPr id="513" name="Google Shape;513;p13">
            <a:hlinkClick r:id="rId5"/>
          </p:cNvPr>
          <p:cNvSpPr/>
          <p:nvPr/>
        </p:nvSpPr>
        <p:spPr>
          <a:xfrm>
            <a:off x="4800600" y="2231136"/>
            <a:ext cx="6309360" cy="256032"/>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2E5F8E"/>
              </a:buClr>
              <a:buSzPts val="1230"/>
              <a:buFont typeface="Arial"/>
              <a:buNone/>
            </a:pPr>
            <a:r>
              <a:rPr b="0" i="0" lang="en-US" sz="1230" u="sng" cap="none" strike="noStrike">
                <a:solidFill>
                  <a:srgbClr val="2E5F8E"/>
                </a:solidFill>
                <a:latin typeface="Arial"/>
                <a:ea typeface="Arial"/>
                <a:cs typeface="Arial"/>
                <a:sym typeface="Arial"/>
                <a:hlinkClick r:id="rId6">
                  <a:extLst>
                    <a:ext uri="{A12FA001-AC4F-418D-AE19-62706E023703}">
                      <ahyp:hlinkClr val="tx"/>
                    </a:ext>
                  </a:extLst>
                </a:hlinkClick>
              </a:rPr>
              <a:t>https://projectcapsule.dev/docs/operating/concepts/architecture/</a:t>
            </a:r>
            <a:endParaRPr b="0" i="0" sz="1230" u="none" cap="none" strike="noStrike">
              <a:solidFill>
                <a:schemeClr val="dk1"/>
              </a:solidFill>
              <a:latin typeface="Arial"/>
              <a:ea typeface="Arial"/>
              <a:cs typeface="Arial"/>
              <a:sym typeface="Arial"/>
            </a:endParaRPr>
          </a:p>
        </p:txBody>
      </p:sp>
      <p:sp>
        <p:nvSpPr>
          <p:cNvPr id="514" name="Google Shape;514;p13"/>
          <p:cNvSpPr/>
          <p:nvPr/>
        </p:nvSpPr>
        <p:spPr>
          <a:xfrm>
            <a:off x="804672" y="3054096"/>
            <a:ext cx="128016" cy="128016"/>
          </a:xfrm>
          <a:prstGeom prst="ellipse">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13"/>
          <p:cNvSpPr/>
          <p:nvPr/>
        </p:nvSpPr>
        <p:spPr>
          <a:xfrm>
            <a:off x="1115568" y="2953512"/>
            <a:ext cx="3794760" cy="256032"/>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1500"/>
              <a:buFont typeface="Arial"/>
              <a:buNone/>
            </a:pPr>
            <a:r>
              <a:rPr b="1" i="0" lang="en-US" sz="1500" u="none" cap="none" strike="noStrike">
                <a:solidFill>
                  <a:srgbClr val="173B63"/>
                </a:solidFill>
                <a:latin typeface="Arial"/>
                <a:ea typeface="Arial"/>
                <a:cs typeface="Arial"/>
                <a:sym typeface="Arial"/>
              </a:rPr>
              <a:t>Project Capsule</a:t>
            </a:r>
            <a:r>
              <a:rPr b="1" lang="en-US" sz="1500">
                <a:solidFill>
                  <a:srgbClr val="173B63"/>
                </a:solidFill>
              </a:rPr>
              <a:t>,</a:t>
            </a:r>
            <a:r>
              <a:rPr b="1" i="0" lang="en-US" sz="1500" u="none" cap="none" strike="noStrike">
                <a:solidFill>
                  <a:srgbClr val="173B63"/>
                </a:solidFill>
                <a:latin typeface="Arial"/>
                <a:ea typeface="Arial"/>
                <a:cs typeface="Arial"/>
                <a:sym typeface="Arial"/>
              </a:rPr>
              <a:t> Rules</a:t>
            </a:r>
            <a:endParaRPr b="0" i="0" sz="1500" u="none" cap="none" strike="noStrike">
              <a:solidFill>
                <a:schemeClr val="dk1"/>
              </a:solidFill>
              <a:latin typeface="Arial"/>
              <a:ea typeface="Arial"/>
              <a:cs typeface="Arial"/>
              <a:sym typeface="Arial"/>
            </a:endParaRPr>
          </a:p>
        </p:txBody>
      </p:sp>
      <p:sp>
        <p:nvSpPr>
          <p:cNvPr id="516" name="Google Shape;516;p13">
            <a:hlinkClick r:id="rId7"/>
          </p:cNvPr>
          <p:cNvSpPr/>
          <p:nvPr/>
        </p:nvSpPr>
        <p:spPr>
          <a:xfrm>
            <a:off x="4800600" y="2953512"/>
            <a:ext cx="6309360" cy="256032"/>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2E5F8E"/>
              </a:buClr>
              <a:buSzPts val="1230"/>
              <a:buFont typeface="Arial"/>
              <a:buNone/>
            </a:pPr>
            <a:r>
              <a:rPr b="0" i="0" lang="en-US" sz="1230" u="sng" cap="none" strike="noStrike">
                <a:solidFill>
                  <a:srgbClr val="2E5F8E"/>
                </a:solidFill>
                <a:latin typeface="Arial"/>
                <a:ea typeface="Arial"/>
                <a:cs typeface="Arial"/>
                <a:sym typeface="Arial"/>
                <a:hlinkClick r:id="rId8">
                  <a:extLst>
                    <a:ext uri="{A12FA001-AC4F-418D-AE19-62706E023703}">
                      <ahyp:hlinkClr val="tx"/>
                    </a:ext>
                  </a:extLst>
                </a:hlinkClick>
              </a:rPr>
              <a:t>https://projectcapsule.dev/docs/rules/</a:t>
            </a:r>
            <a:endParaRPr b="0" i="0" sz="1230" u="none" cap="none" strike="noStrike">
              <a:solidFill>
                <a:schemeClr val="dk1"/>
              </a:solidFill>
              <a:latin typeface="Arial"/>
              <a:ea typeface="Arial"/>
              <a:cs typeface="Arial"/>
              <a:sym typeface="Arial"/>
            </a:endParaRPr>
          </a:p>
        </p:txBody>
      </p:sp>
      <p:sp>
        <p:nvSpPr>
          <p:cNvPr id="517" name="Google Shape;517;p13"/>
          <p:cNvSpPr/>
          <p:nvPr/>
        </p:nvSpPr>
        <p:spPr>
          <a:xfrm>
            <a:off x="804672" y="3776472"/>
            <a:ext cx="128016" cy="128016"/>
          </a:xfrm>
          <a:prstGeom prst="ellipse">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13"/>
          <p:cNvSpPr/>
          <p:nvPr/>
        </p:nvSpPr>
        <p:spPr>
          <a:xfrm>
            <a:off x="1115568" y="3675888"/>
            <a:ext cx="3794760" cy="256032"/>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1500"/>
              <a:buFont typeface="Arial"/>
              <a:buNone/>
            </a:pPr>
            <a:r>
              <a:rPr b="1" i="0" lang="en-US" sz="1500" u="none" cap="none" strike="noStrike">
                <a:solidFill>
                  <a:srgbClr val="173B63"/>
                </a:solidFill>
                <a:latin typeface="Arial"/>
                <a:ea typeface="Arial"/>
                <a:cs typeface="Arial"/>
                <a:sym typeface="Arial"/>
              </a:rPr>
              <a:t>Project Capsule</a:t>
            </a:r>
            <a:r>
              <a:rPr b="1" lang="en-US" sz="1500">
                <a:solidFill>
                  <a:srgbClr val="173B63"/>
                </a:solidFill>
              </a:rPr>
              <a:t>,</a:t>
            </a:r>
            <a:r>
              <a:rPr b="1" i="0" lang="en-US" sz="1500" u="none" cap="none" strike="noStrike">
                <a:solidFill>
                  <a:srgbClr val="173B63"/>
                </a:solidFill>
                <a:latin typeface="Arial"/>
                <a:ea typeface="Arial"/>
                <a:cs typeface="Arial"/>
                <a:sym typeface="Arial"/>
              </a:rPr>
              <a:t> Resource Management</a:t>
            </a:r>
            <a:endParaRPr b="0" i="0" sz="1500" u="none" cap="none" strike="noStrike">
              <a:solidFill>
                <a:schemeClr val="dk1"/>
              </a:solidFill>
              <a:latin typeface="Arial"/>
              <a:ea typeface="Arial"/>
              <a:cs typeface="Arial"/>
              <a:sym typeface="Arial"/>
            </a:endParaRPr>
          </a:p>
        </p:txBody>
      </p:sp>
      <p:sp>
        <p:nvSpPr>
          <p:cNvPr id="519" name="Google Shape;519;p13">
            <a:hlinkClick r:id="rId9"/>
          </p:cNvPr>
          <p:cNvSpPr/>
          <p:nvPr/>
        </p:nvSpPr>
        <p:spPr>
          <a:xfrm>
            <a:off x="4800600" y="3675888"/>
            <a:ext cx="6309360" cy="256032"/>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2E5F8E"/>
              </a:buClr>
              <a:buSzPts val="1230"/>
              <a:buFont typeface="Arial"/>
              <a:buNone/>
            </a:pPr>
            <a:r>
              <a:rPr b="0" i="0" lang="en-US" sz="1230" u="sng" cap="none" strike="noStrike">
                <a:solidFill>
                  <a:srgbClr val="2E5F8E"/>
                </a:solidFill>
                <a:latin typeface="Arial"/>
                <a:ea typeface="Arial"/>
                <a:cs typeface="Arial"/>
                <a:sym typeface="Arial"/>
                <a:hlinkClick r:id="rId10">
                  <a:extLst>
                    <a:ext uri="{A12FA001-AC4F-418D-AE19-62706E023703}">
                      <ahyp:hlinkClr val="tx"/>
                    </a:ext>
                  </a:extLst>
                </a:hlinkClick>
              </a:rPr>
              <a:t>https://projectcapsule.dev/docs/resource-management/</a:t>
            </a:r>
            <a:endParaRPr b="0" i="0" sz="1230" u="none" cap="none" strike="noStrike">
              <a:solidFill>
                <a:schemeClr val="dk1"/>
              </a:solidFill>
              <a:latin typeface="Arial"/>
              <a:ea typeface="Arial"/>
              <a:cs typeface="Arial"/>
              <a:sym typeface="Arial"/>
            </a:endParaRPr>
          </a:p>
        </p:txBody>
      </p:sp>
      <p:sp>
        <p:nvSpPr>
          <p:cNvPr id="520" name="Google Shape;520;p13"/>
          <p:cNvSpPr/>
          <p:nvPr/>
        </p:nvSpPr>
        <p:spPr>
          <a:xfrm>
            <a:off x="804672" y="4498848"/>
            <a:ext cx="128016" cy="128016"/>
          </a:xfrm>
          <a:prstGeom prst="ellipse">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13"/>
          <p:cNvSpPr/>
          <p:nvPr/>
        </p:nvSpPr>
        <p:spPr>
          <a:xfrm>
            <a:off x="1115568" y="4398264"/>
            <a:ext cx="3794760" cy="256032"/>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1500"/>
              <a:buFont typeface="Arial"/>
              <a:buNone/>
            </a:pPr>
            <a:r>
              <a:rPr b="1" i="0" lang="en-US" sz="1500" u="none" cap="none" strike="noStrike">
                <a:solidFill>
                  <a:srgbClr val="173B63"/>
                </a:solidFill>
                <a:latin typeface="Arial"/>
                <a:ea typeface="Arial"/>
                <a:cs typeface="Arial"/>
                <a:sym typeface="Arial"/>
              </a:rPr>
              <a:t>Project Capsule</a:t>
            </a:r>
            <a:r>
              <a:rPr b="1" lang="en-US" sz="1500">
                <a:solidFill>
                  <a:srgbClr val="173B63"/>
                </a:solidFill>
              </a:rPr>
              <a:t>,</a:t>
            </a:r>
            <a:r>
              <a:rPr b="1" i="0" lang="en-US" sz="1500" u="none" cap="none" strike="noStrike">
                <a:solidFill>
                  <a:srgbClr val="173B63"/>
                </a:solidFill>
                <a:latin typeface="Arial"/>
                <a:ea typeface="Arial"/>
                <a:cs typeface="Arial"/>
                <a:sym typeface="Arial"/>
              </a:rPr>
              <a:t> GitHub repository</a:t>
            </a:r>
            <a:endParaRPr b="0" i="0" sz="1500" u="none" cap="none" strike="noStrike">
              <a:solidFill>
                <a:schemeClr val="dk1"/>
              </a:solidFill>
              <a:latin typeface="Arial"/>
              <a:ea typeface="Arial"/>
              <a:cs typeface="Arial"/>
              <a:sym typeface="Arial"/>
            </a:endParaRPr>
          </a:p>
        </p:txBody>
      </p:sp>
      <p:sp>
        <p:nvSpPr>
          <p:cNvPr id="522" name="Google Shape;522;p13">
            <a:hlinkClick r:id="rId11"/>
          </p:cNvPr>
          <p:cNvSpPr/>
          <p:nvPr/>
        </p:nvSpPr>
        <p:spPr>
          <a:xfrm>
            <a:off x="4800600" y="4398264"/>
            <a:ext cx="6309360" cy="256032"/>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2E5F8E"/>
              </a:buClr>
              <a:buSzPts val="1230"/>
              <a:buFont typeface="Arial"/>
              <a:buNone/>
            </a:pPr>
            <a:r>
              <a:rPr b="0" i="0" lang="en-US" sz="1230" u="sng" cap="none" strike="noStrike">
                <a:solidFill>
                  <a:srgbClr val="2E5F8E"/>
                </a:solidFill>
                <a:latin typeface="Arial"/>
                <a:ea typeface="Arial"/>
                <a:cs typeface="Arial"/>
                <a:sym typeface="Arial"/>
                <a:hlinkClick r:id="rId12">
                  <a:extLst>
                    <a:ext uri="{A12FA001-AC4F-418D-AE19-62706E023703}">
                      <ahyp:hlinkClr val="tx"/>
                    </a:ext>
                  </a:extLst>
                </a:hlinkClick>
              </a:rPr>
              <a:t>https://github.com/projectcapsule/capsule</a:t>
            </a:r>
            <a:endParaRPr b="0" i="0" sz="1230" u="none" cap="none" strike="noStrike">
              <a:solidFill>
                <a:schemeClr val="dk1"/>
              </a:solidFill>
              <a:latin typeface="Arial"/>
              <a:ea typeface="Arial"/>
              <a:cs typeface="Arial"/>
              <a:sym typeface="Arial"/>
            </a:endParaRPr>
          </a:p>
        </p:txBody>
      </p:sp>
      <p:sp>
        <p:nvSpPr>
          <p:cNvPr id="523" name="Google Shape;523;p13"/>
          <p:cNvSpPr/>
          <p:nvPr/>
        </p:nvSpPr>
        <p:spPr>
          <a:xfrm>
            <a:off x="804672" y="5221224"/>
            <a:ext cx="128016" cy="128016"/>
          </a:xfrm>
          <a:prstGeom prst="ellipse">
            <a:avLst/>
          </a:prstGeom>
          <a:solidFill>
            <a:srgbClr val="2E5F8E"/>
          </a:solidFill>
          <a:ln cap="flat" cmpd="sng" w="12700">
            <a:solidFill>
              <a:srgbClr val="2E5F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13"/>
          <p:cNvSpPr/>
          <p:nvPr/>
        </p:nvSpPr>
        <p:spPr>
          <a:xfrm>
            <a:off x="1115568" y="5120640"/>
            <a:ext cx="3794760" cy="256032"/>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1500"/>
              <a:buFont typeface="Arial"/>
              <a:buNone/>
            </a:pPr>
            <a:r>
              <a:rPr b="1" i="0" lang="en-US" sz="1500" u="none" cap="none" strike="noStrike">
                <a:solidFill>
                  <a:srgbClr val="173B63"/>
                </a:solidFill>
                <a:latin typeface="Arial"/>
                <a:ea typeface="Arial"/>
                <a:cs typeface="Arial"/>
                <a:sym typeface="Arial"/>
              </a:rPr>
              <a:t>Kubernetes documentation</a:t>
            </a:r>
            <a:r>
              <a:rPr b="1" lang="en-US" sz="1500">
                <a:solidFill>
                  <a:srgbClr val="173B63"/>
                </a:solidFill>
              </a:rPr>
              <a:t>,</a:t>
            </a:r>
            <a:r>
              <a:rPr b="1" i="0" lang="en-US" sz="1500" u="none" cap="none" strike="noStrike">
                <a:solidFill>
                  <a:srgbClr val="173B63"/>
                </a:solidFill>
                <a:latin typeface="Arial"/>
                <a:ea typeface="Arial"/>
                <a:cs typeface="Arial"/>
                <a:sym typeface="Arial"/>
              </a:rPr>
              <a:t> Multi-tenancy</a:t>
            </a:r>
            <a:endParaRPr b="0" i="0" sz="1500" u="none" cap="none" strike="noStrike">
              <a:solidFill>
                <a:schemeClr val="dk1"/>
              </a:solidFill>
              <a:latin typeface="Arial"/>
              <a:ea typeface="Arial"/>
              <a:cs typeface="Arial"/>
              <a:sym typeface="Arial"/>
            </a:endParaRPr>
          </a:p>
        </p:txBody>
      </p:sp>
      <p:sp>
        <p:nvSpPr>
          <p:cNvPr id="525" name="Google Shape;525;p13">
            <a:hlinkClick r:id="rId13"/>
          </p:cNvPr>
          <p:cNvSpPr/>
          <p:nvPr/>
        </p:nvSpPr>
        <p:spPr>
          <a:xfrm>
            <a:off x="4800600" y="5120640"/>
            <a:ext cx="6309360" cy="256032"/>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2E5F8E"/>
              </a:buClr>
              <a:buSzPts val="1230"/>
              <a:buFont typeface="Arial"/>
              <a:buNone/>
            </a:pPr>
            <a:r>
              <a:rPr b="0" i="0" lang="en-US" sz="1230" u="sng" cap="none" strike="noStrike">
                <a:solidFill>
                  <a:srgbClr val="2E5F8E"/>
                </a:solidFill>
                <a:latin typeface="Arial"/>
                <a:ea typeface="Arial"/>
                <a:cs typeface="Arial"/>
                <a:sym typeface="Arial"/>
                <a:hlinkClick r:id="rId14">
                  <a:extLst>
                    <a:ext uri="{A12FA001-AC4F-418D-AE19-62706E023703}">
                      <ahyp:hlinkClr val="tx"/>
                    </a:ext>
                  </a:extLst>
                </a:hlinkClick>
              </a:rPr>
              <a:t>https://kubernetes.io/docs/concepts/security/multi-tenancy/</a:t>
            </a:r>
            <a:endParaRPr b="0" i="0" sz="1230" u="none" cap="none" strike="noStrike">
              <a:solidFill>
                <a:schemeClr val="dk1"/>
              </a:solidFill>
              <a:latin typeface="Arial"/>
              <a:ea typeface="Arial"/>
              <a:cs typeface="Arial"/>
              <a:sym typeface="Arial"/>
            </a:endParaRPr>
          </a:p>
        </p:txBody>
      </p:sp>
      <p:sp>
        <p:nvSpPr>
          <p:cNvPr id="526" name="Google Shape;526;p13"/>
          <p:cNvSpPr/>
          <p:nvPr/>
        </p:nvSpPr>
        <p:spPr>
          <a:xfrm>
            <a:off x="749808" y="5925312"/>
            <a:ext cx="10607040" cy="347472"/>
          </a:xfrm>
          <a:prstGeom prst="roundRect">
            <a:avLst>
              <a:gd fmla="val 7895" name="adj"/>
            </a:avLst>
          </a:prstGeom>
          <a:solidFill>
            <a:srgbClr val="EEF2F6"/>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13"/>
          <p:cNvSpPr/>
          <p:nvPr/>
        </p:nvSpPr>
        <p:spPr>
          <a:xfrm>
            <a:off x="960120" y="6007608"/>
            <a:ext cx="10195560" cy="173736"/>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5A6B7B"/>
              </a:buClr>
              <a:buSzPts val="1080"/>
              <a:buFont typeface="Arial"/>
              <a:buNone/>
            </a:pPr>
            <a:r>
              <a:rPr b="0" i="0" lang="en-US" sz="1080" u="none" cap="none" strike="noStrike">
                <a:solidFill>
                  <a:srgbClr val="5A6B7B"/>
                </a:solidFill>
                <a:latin typeface="Arial"/>
                <a:ea typeface="Arial"/>
                <a:cs typeface="Arial"/>
                <a:sym typeface="Arial"/>
              </a:rPr>
              <a:t>The comparison ratings are intentionally qualitative. Validate required security, compliance, distribution compatibility, and failure-domain assumptions for your environment.</a:t>
            </a:r>
            <a:endParaRPr b="0" i="0" sz="1080" u="none" cap="none" strike="noStrike">
              <a:solidFill>
                <a:schemeClr val="dk1"/>
              </a:solidFill>
              <a:latin typeface="Arial"/>
              <a:ea typeface="Arial"/>
              <a:cs typeface="Arial"/>
              <a:sym typeface="Arial"/>
            </a:endParaRPr>
          </a:p>
        </p:txBody>
      </p:sp>
      <p:sp>
        <p:nvSpPr>
          <p:cNvPr id="528" name="Google Shape;528;p13"/>
          <p:cNvSpPr txBox="1"/>
          <p:nvPr>
            <p:ph idx="4294967295" type="sldNum"/>
          </p:nvPr>
        </p:nvSpPr>
        <p:spPr>
          <a:xfrm>
            <a:off x="11247120" y="6437376"/>
            <a:ext cx="411480" cy="201168"/>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fld id="{00000000-1234-1234-1234-123412341234}" type="slidenum">
              <a:rPr b="0" i="0" lang="en-US" sz="900" u="none" cap="none" strike="noStrike">
                <a:solidFill>
                  <a:srgbClr val="7A8794"/>
                </a:solidFill>
                <a:latin typeface="Arial"/>
                <a:ea typeface="Arial"/>
                <a:cs typeface="Arial"/>
                <a:sym typeface="Arial"/>
              </a:rPr>
              <a:t>‹#›</a:t>
            </a:fld>
            <a:endParaRPr b="0" i="0" sz="900" u="none" cap="none" strike="noStrike">
              <a:solidFill>
                <a:srgbClr val="7A8794"/>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 name="Shape 42"/>
        <p:cNvGrpSpPr/>
        <p:nvPr/>
      </p:nvGrpSpPr>
      <p:grpSpPr>
        <a:xfrm>
          <a:off x="0" y="0"/>
          <a:ext cx="0" cy="0"/>
          <a:chOff x="0" y="0"/>
          <a:chExt cx="0" cy="0"/>
        </a:xfrm>
      </p:grpSpPr>
      <p:sp>
        <p:nvSpPr>
          <p:cNvPr id="43" name="Google Shape;43;p2"/>
          <p:cNvSpPr/>
          <p:nvPr/>
        </p:nvSpPr>
        <p:spPr>
          <a:xfrm>
            <a:off x="530352" y="384048"/>
            <a:ext cx="10972800" cy="51206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2800"/>
              <a:buFont typeface="Arial"/>
              <a:buNone/>
            </a:pPr>
            <a:r>
              <a:rPr b="1" i="0" lang="en-US" sz="2800" u="none" cap="none" strike="noStrike">
                <a:solidFill>
                  <a:srgbClr val="173B63"/>
                </a:solidFill>
                <a:latin typeface="Arial"/>
                <a:ea typeface="Arial"/>
                <a:cs typeface="Arial"/>
                <a:sym typeface="Arial"/>
              </a:rPr>
              <a:t>Multi-tenancy is a spectrum</a:t>
            </a:r>
            <a:endParaRPr b="0" i="0" sz="2800" u="none" cap="none" strike="noStrike">
              <a:solidFill>
                <a:schemeClr val="dk1"/>
              </a:solidFill>
              <a:latin typeface="Arial"/>
              <a:ea typeface="Arial"/>
              <a:cs typeface="Arial"/>
              <a:sym typeface="Arial"/>
            </a:endParaRPr>
          </a:p>
        </p:txBody>
      </p:sp>
      <p:sp>
        <p:nvSpPr>
          <p:cNvPr id="44" name="Google Shape;44;p2"/>
          <p:cNvSpPr/>
          <p:nvPr/>
        </p:nvSpPr>
        <p:spPr>
          <a:xfrm>
            <a:off x="548640" y="932688"/>
            <a:ext cx="10789920" cy="310896"/>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5A6B7B"/>
              </a:buClr>
              <a:buSzPts val="1450"/>
              <a:buFont typeface="Arial"/>
              <a:buNone/>
            </a:pPr>
            <a:r>
              <a:rPr b="0" i="0" lang="en-US" sz="1450" u="none" cap="none" strike="noStrike">
                <a:solidFill>
                  <a:srgbClr val="5A6B7B"/>
                </a:solidFill>
                <a:latin typeface="Arial"/>
                <a:ea typeface="Arial"/>
                <a:cs typeface="Arial"/>
                <a:sym typeface="Arial"/>
              </a:rPr>
              <a:t>Every model trades isolation, autonomy, efficiency</a:t>
            </a:r>
            <a:r>
              <a:rPr lang="en-US" sz="1450">
                <a:solidFill>
                  <a:srgbClr val="5A6B7B"/>
                </a:solidFill>
              </a:rPr>
              <a:t> </a:t>
            </a:r>
            <a:r>
              <a:rPr b="0" i="0" lang="en-US" sz="1450" u="none" cap="none" strike="noStrike">
                <a:solidFill>
                  <a:srgbClr val="5A6B7B"/>
                </a:solidFill>
                <a:latin typeface="Arial"/>
                <a:ea typeface="Arial"/>
                <a:cs typeface="Arial"/>
                <a:sym typeface="Arial"/>
              </a:rPr>
              <a:t>and operational complexity.</a:t>
            </a:r>
            <a:endParaRPr b="0" i="0" sz="1450" u="none" cap="none" strike="noStrike">
              <a:solidFill>
                <a:schemeClr val="dk1"/>
              </a:solidFill>
              <a:latin typeface="Arial"/>
              <a:ea typeface="Arial"/>
              <a:cs typeface="Arial"/>
              <a:sym typeface="Arial"/>
            </a:endParaRPr>
          </a:p>
        </p:txBody>
      </p:sp>
      <p:cxnSp>
        <p:nvCxnSpPr>
          <p:cNvPr id="45" name="Google Shape;45;p2"/>
          <p:cNvCxnSpPr/>
          <p:nvPr/>
        </p:nvCxnSpPr>
        <p:spPr>
          <a:xfrm>
            <a:off x="1097280" y="3611880"/>
            <a:ext cx="9966960" cy="0"/>
          </a:xfrm>
          <a:prstGeom prst="straightConnector1">
            <a:avLst/>
          </a:prstGeom>
          <a:noFill/>
          <a:ln cap="flat" cmpd="sng" w="63500">
            <a:solidFill>
              <a:srgbClr val="CCD7E2"/>
            </a:solidFill>
            <a:prstDash val="solid"/>
            <a:round/>
            <a:headEnd len="sm" w="sm" type="none"/>
            <a:tailEnd len="med" w="med" type="triangle"/>
          </a:ln>
        </p:spPr>
      </p:cxnSp>
      <p:sp>
        <p:nvSpPr>
          <p:cNvPr id="46" name="Google Shape;46;p2"/>
          <p:cNvSpPr/>
          <p:nvPr/>
        </p:nvSpPr>
        <p:spPr>
          <a:xfrm>
            <a:off x="1604772" y="3493008"/>
            <a:ext cx="219456" cy="219456"/>
          </a:xfrm>
          <a:prstGeom prst="ellipse">
            <a:avLst/>
          </a:prstGeom>
          <a:solidFill>
            <a:srgbClr val="A24545"/>
          </a:solidFill>
          <a:ln cap="flat" cmpd="sng" w="12700">
            <a:solidFill>
              <a:srgbClr val="A245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2"/>
          <p:cNvSpPr/>
          <p:nvPr/>
        </p:nvSpPr>
        <p:spPr>
          <a:xfrm>
            <a:off x="594360" y="1828800"/>
            <a:ext cx="2240280" cy="1225296"/>
          </a:xfrm>
          <a:prstGeom prst="roundRect">
            <a:avLst>
              <a:gd fmla="val 3731" name="adj"/>
            </a:avLst>
          </a:prstGeom>
          <a:solidFill>
            <a:srgbClr val="FBEAEA"/>
          </a:solidFill>
          <a:ln cap="flat" cmpd="sng" w="15225">
            <a:solidFill>
              <a:srgbClr val="E4BAB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2"/>
          <p:cNvSpPr/>
          <p:nvPr/>
        </p:nvSpPr>
        <p:spPr>
          <a:xfrm>
            <a:off x="731520" y="1993392"/>
            <a:ext cx="1965960" cy="384048"/>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700"/>
              <a:buFont typeface="Arial"/>
              <a:buNone/>
            </a:pPr>
            <a:r>
              <a:rPr b="1" i="0" lang="en-US" sz="1700" u="none" cap="none" strike="noStrike">
                <a:solidFill>
                  <a:srgbClr val="173B63"/>
                </a:solidFill>
                <a:latin typeface="Arial"/>
                <a:ea typeface="Arial"/>
                <a:cs typeface="Arial"/>
                <a:sym typeface="Arial"/>
              </a:rPr>
              <a:t>Dedicated cluster</a:t>
            </a:r>
            <a:endParaRPr b="0" i="0" sz="1700" u="none" cap="none" strike="noStrike">
              <a:solidFill>
                <a:schemeClr val="dk1"/>
              </a:solidFill>
              <a:latin typeface="Arial"/>
              <a:ea typeface="Arial"/>
              <a:cs typeface="Arial"/>
              <a:sym typeface="Arial"/>
            </a:endParaRPr>
          </a:p>
        </p:txBody>
      </p:sp>
      <p:sp>
        <p:nvSpPr>
          <p:cNvPr id="49" name="Google Shape;49;p2"/>
          <p:cNvSpPr/>
          <p:nvPr/>
        </p:nvSpPr>
        <p:spPr>
          <a:xfrm>
            <a:off x="731520" y="2487168"/>
            <a:ext cx="1965960" cy="36576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B2838"/>
              </a:buClr>
              <a:buSzPts val="1230"/>
              <a:buFont typeface="Arial"/>
              <a:buNone/>
            </a:pPr>
            <a:r>
              <a:rPr b="0" i="0" lang="en-US" sz="1230" u="none" cap="none" strike="noStrike">
                <a:solidFill>
                  <a:srgbClr val="1B2838"/>
                </a:solidFill>
                <a:latin typeface="Arial"/>
                <a:ea typeface="Arial"/>
                <a:cs typeface="Arial"/>
                <a:sym typeface="Arial"/>
              </a:rPr>
              <a:t>Separate API and workers</a:t>
            </a:r>
            <a:endParaRPr b="0" i="0" sz="1230" u="none" cap="none" strike="noStrike">
              <a:solidFill>
                <a:schemeClr val="dk1"/>
              </a:solidFill>
              <a:latin typeface="Arial"/>
              <a:ea typeface="Arial"/>
              <a:cs typeface="Arial"/>
              <a:sym typeface="Arial"/>
            </a:endParaRPr>
          </a:p>
        </p:txBody>
      </p:sp>
      <p:sp>
        <p:nvSpPr>
          <p:cNvPr id="50" name="Google Shape;50;p2"/>
          <p:cNvSpPr/>
          <p:nvPr/>
        </p:nvSpPr>
        <p:spPr>
          <a:xfrm>
            <a:off x="4027932" y="3493008"/>
            <a:ext cx="219456" cy="219456"/>
          </a:xfrm>
          <a:prstGeom prst="ellipse">
            <a:avLst/>
          </a:prstGeom>
          <a:solidFill>
            <a:srgbClr val="A86F18"/>
          </a:solidFill>
          <a:ln cap="flat" cmpd="sng" w="12700">
            <a:solidFill>
              <a:srgbClr val="A86F1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2"/>
          <p:cNvSpPr/>
          <p:nvPr/>
        </p:nvSpPr>
        <p:spPr>
          <a:xfrm>
            <a:off x="2971800" y="1828800"/>
            <a:ext cx="2331720" cy="1225296"/>
          </a:xfrm>
          <a:prstGeom prst="roundRect">
            <a:avLst>
              <a:gd fmla="val 3731" name="adj"/>
            </a:avLst>
          </a:prstGeom>
          <a:solidFill>
            <a:srgbClr val="FFF3D9"/>
          </a:solidFill>
          <a:ln cap="flat" cmpd="sng" w="15225">
            <a:solidFill>
              <a:srgbClr val="EAD19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2"/>
          <p:cNvSpPr/>
          <p:nvPr/>
        </p:nvSpPr>
        <p:spPr>
          <a:xfrm>
            <a:off x="3108960" y="1993392"/>
            <a:ext cx="2057400" cy="384048"/>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700"/>
              <a:buFont typeface="Arial"/>
              <a:buNone/>
            </a:pPr>
            <a:r>
              <a:rPr b="1" i="0" lang="en-US" sz="1700" u="none" cap="none" strike="noStrike">
                <a:solidFill>
                  <a:srgbClr val="173B63"/>
                </a:solidFill>
                <a:latin typeface="Arial"/>
                <a:ea typeface="Arial"/>
                <a:cs typeface="Arial"/>
                <a:sym typeface="Arial"/>
              </a:rPr>
              <a:t>Virtual / hosted control plane</a:t>
            </a:r>
            <a:endParaRPr b="0" i="0" sz="1700" u="none" cap="none" strike="noStrike">
              <a:solidFill>
                <a:schemeClr val="dk1"/>
              </a:solidFill>
              <a:latin typeface="Arial"/>
              <a:ea typeface="Arial"/>
              <a:cs typeface="Arial"/>
              <a:sym typeface="Arial"/>
            </a:endParaRPr>
          </a:p>
        </p:txBody>
      </p:sp>
      <p:sp>
        <p:nvSpPr>
          <p:cNvPr id="53" name="Google Shape;53;p2"/>
          <p:cNvSpPr/>
          <p:nvPr/>
        </p:nvSpPr>
        <p:spPr>
          <a:xfrm>
            <a:off x="3108960" y="2487168"/>
            <a:ext cx="2057400" cy="36576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B2838"/>
              </a:buClr>
              <a:buSzPts val="1230"/>
              <a:buFont typeface="Arial"/>
              <a:buNone/>
            </a:pPr>
            <a:r>
              <a:rPr b="0" i="0" lang="en-US" sz="1230" u="none" cap="none" strike="noStrike">
                <a:solidFill>
                  <a:srgbClr val="1B2838"/>
                </a:solidFill>
                <a:latin typeface="Arial"/>
                <a:ea typeface="Arial"/>
                <a:cs typeface="Arial"/>
                <a:sym typeface="Arial"/>
              </a:rPr>
              <a:t>Separate API, often shared workers</a:t>
            </a:r>
            <a:endParaRPr b="0" i="0" sz="1230" u="none" cap="none" strike="noStrike">
              <a:solidFill>
                <a:schemeClr val="dk1"/>
              </a:solidFill>
              <a:latin typeface="Arial"/>
              <a:ea typeface="Arial"/>
              <a:cs typeface="Arial"/>
              <a:sym typeface="Arial"/>
            </a:endParaRPr>
          </a:p>
        </p:txBody>
      </p:sp>
      <p:sp>
        <p:nvSpPr>
          <p:cNvPr id="54" name="Google Shape;54;p2"/>
          <p:cNvSpPr/>
          <p:nvPr/>
        </p:nvSpPr>
        <p:spPr>
          <a:xfrm>
            <a:off x="6382512" y="3493008"/>
            <a:ext cx="219456" cy="219456"/>
          </a:xfrm>
          <a:prstGeom prst="ellipse">
            <a:avLst/>
          </a:prstGeom>
          <a:solidFill>
            <a:srgbClr val="8795A3"/>
          </a:solidFill>
          <a:ln cap="flat" cmpd="sng" w="12700">
            <a:solidFill>
              <a:srgbClr val="8795A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2"/>
          <p:cNvSpPr/>
          <p:nvPr/>
        </p:nvSpPr>
        <p:spPr>
          <a:xfrm>
            <a:off x="5440680" y="1828800"/>
            <a:ext cx="2103120" cy="1225296"/>
          </a:xfrm>
          <a:prstGeom prst="roundRect">
            <a:avLst>
              <a:gd fmla="val 3731" name="adj"/>
            </a:avLst>
          </a:prstGeom>
          <a:solidFill>
            <a:srgbClr val="EEF2F6"/>
          </a:solidFill>
          <a:ln cap="flat" cmpd="sng" w="15225">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2"/>
          <p:cNvSpPr/>
          <p:nvPr/>
        </p:nvSpPr>
        <p:spPr>
          <a:xfrm>
            <a:off x="5577840" y="1993392"/>
            <a:ext cx="1828800" cy="384048"/>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700"/>
              <a:buFont typeface="Arial"/>
              <a:buNone/>
            </a:pPr>
            <a:r>
              <a:rPr b="1" i="0" lang="en-US" sz="1700" u="none" cap="none" strike="noStrike">
                <a:solidFill>
                  <a:srgbClr val="173B63"/>
                </a:solidFill>
                <a:latin typeface="Arial"/>
                <a:ea typeface="Arial"/>
                <a:cs typeface="Arial"/>
                <a:sym typeface="Arial"/>
              </a:rPr>
              <a:t>Namespaces only</a:t>
            </a:r>
            <a:endParaRPr b="0" i="0" sz="1700" u="none" cap="none" strike="noStrike">
              <a:solidFill>
                <a:schemeClr val="dk1"/>
              </a:solidFill>
              <a:latin typeface="Arial"/>
              <a:ea typeface="Arial"/>
              <a:cs typeface="Arial"/>
              <a:sym typeface="Arial"/>
            </a:endParaRPr>
          </a:p>
        </p:txBody>
      </p:sp>
      <p:sp>
        <p:nvSpPr>
          <p:cNvPr id="57" name="Google Shape;57;p2"/>
          <p:cNvSpPr/>
          <p:nvPr/>
        </p:nvSpPr>
        <p:spPr>
          <a:xfrm>
            <a:off x="5577840" y="2487168"/>
            <a:ext cx="1828800" cy="36576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B2838"/>
              </a:buClr>
              <a:buSzPts val="1230"/>
              <a:buFont typeface="Arial"/>
              <a:buNone/>
            </a:pPr>
            <a:r>
              <a:rPr b="0" i="0" lang="en-US" sz="1230" u="none" cap="none" strike="noStrike">
                <a:solidFill>
                  <a:srgbClr val="1B2838"/>
                </a:solidFill>
                <a:latin typeface="Arial"/>
                <a:ea typeface="Arial"/>
                <a:cs typeface="Arial"/>
                <a:sym typeface="Arial"/>
              </a:rPr>
              <a:t>Shared API and workers</a:t>
            </a:r>
            <a:endParaRPr b="0" i="0" sz="1230" u="none" cap="none" strike="noStrike">
              <a:solidFill>
                <a:schemeClr val="dk1"/>
              </a:solidFill>
              <a:latin typeface="Arial"/>
              <a:ea typeface="Arial"/>
              <a:cs typeface="Arial"/>
              <a:sym typeface="Arial"/>
            </a:endParaRPr>
          </a:p>
        </p:txBody>
      </p:sp>
      <p:sp>
        <p:nvSpPr>
          <p:cNvPr id="58" name="Google Shape;58;p2"/>
          <p:cNvSpPr/>
          <p:nvPr/>
        </p:nvSpPr>
        <p:spPr>
          <a:xfrm>
            <a:off x="9194292" y="3493008"/>
            <a:ext cx="219456" cy="219456"/>
          </a:xfrm>
          <a:prstGeom prst="ellipse">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2"/>
          <p:cNvSpPr/>
          <p:nvPr/>
        </p:nvSpPr>
        <p:spPr>
          <a:xfrm>
            <a:off x="7680960" y="1828800"/>
            <a:ext cx="3246120" cy="1225296"/>
          </a:xfrm>
          <a:prstGeom prst="roundRect">
            <a:avLst>
              <a:gd fmla="val 3731" name="adj"/>
            </a:avLst>
          </a:prstGeom>
          <a:solidFill>
            <a:srgbClr val="DDF7FA"/>
          </a:solidFill>
          <a:ln cap="flat" cmpd="sng" w="15225">
            <a:solidFill>
              <a:srgbClr val="91DD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2"/>
          <p:cNvSpPr/>
          <p:nvPr/>
        </p:nvSpPr>
        <p:spPr>
          <a:xfrm>
            <a:off x="7818120" y="1993392"/>
            <a:ext cx="2971800" cy="384048"/>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700"/>
              <a:buFont typeface="Arial"/>
              <a:buNone/>
            </a:pPr>
            <a:r>
              <a:rPr b="1" i="0" lang="en-US" sz="1700" u="none" cap="none" strike="noStrike">
                <a:solidFill>
                  <a:srgbClr val="173B63"/>
                </a:solidFill>
                <a:latin typeface="Arial"/>
                <a:ea typeface="Arial"/>
                <a:cs typeface="Arial"/>
                <a:sym typeface="Arial"/>
              </a:rPr>
              <a:t>Namespaces + Capsule</a:t>
            </a:r>
            <a:endParaRPr b="0" i="0" sz="1700" u="none" cap="none" strike="noStrike">
              <a:solidFill>
                <a:schemeClr val="dk1"/>
              </a:solidFill>
              <a:latin typeface="Arial"/>
              <a:ea typeface="Arial"/>
              <a:cs typeface="Arial"/>
              <a:sym typeface="Arial"/>
            </a:endParaRPr>
          </a:p>
        </p:txBody>
      </p:sp>
      <p:sp>
        <p:nvSpPr>
          <p:cNvPr id="61" name="Google Shape;61;p2"/>
          <p:cNvSpPr/>
          <p:nvPr/>
        </p:nvSpPr>
        <p:spPr>
          <a:xfrm>
            <a:off x="7818120" y="2487168"/>
            <a:ext cx="2971800" cy="36576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B2838"/>
              </a:buClr>
              <a:buSzPts val="1230"/>
              <a:buFont typeface="Arial"/>
              <a:buNone/>
            </a:pPr>
            <a:r>
              <a:rPr b="0" i="0" lang="en-US" sz="1230" u="none" cap="none" strike="noStrike">
                <a:solidFill>
                  <a:srgbClr val="1B2838"/>
                </a:solidFill>
                <a:latin typeface="Arial"/>
                <a:ea typeface="Arial"/>
                <a:cs typeface="Arial"/>
                <a:sym typeface="Arial"/>
              </a:rPr>
              <a:t>Shared API with tenant ownership and guardrails</a:t>
            </a:r>
            <a:endParaRPr b="0" i="0" sz="1230" u="none" cap="none" strike="noStrike">
              <a:solidFill>
                <a:schemeClr val="dk1"/>
              </a:solidFill>
              <a:latin typeface="Arial"/>
              <a:ea typeface="Arial"/>
              <a:cs typeface="Arial"/>
              <a:sym typeface="Arial"/>
            </a:endParaRPr>
          </a:p>
        </p:txBody>
      </p:sp>
      <p:sp>
        <p:nvSpPr>
          <p:cNvPr id="62" name="Google Shape;62;p2"/>
          <p:cNvSpPr/>
          <p:nvPr/>
        </p:nvSpPr>
        <p:spPr>
          <a:xfrm>
            <a:off x="731520" y="3913632"/>
            <a:ext cx="310896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24545"/>
              </a:buClr>
              <a:buSzPts val="1200"/>
              <a:buFont typeface="Arial"/>
              <a:buNone/>
            </a:pPr>
            <a:r>
              <a:rPr b="1" i="0" lang="en-US" sz="1200" u="none" cap="none" strike="noStrike">
                <a:solidFill>
                  <a:srgbClr val="A24545"/>
                </a:solidFill>
                <a:latin typeface="Arial"/>
                <a:ea typeface="Arial"/>
                <a:cs typeface="Arial"/>
                <a:sym typeface="Arial"/>
              </a:rPr>
              <a:t>Stronger independent boundary</a:t>
            </a:r>
            <a:endParaRPr b="0" i="0" sz="1200" u="none" cap="none" strike="noStrike">
              <a:solidFill>
                <a:schemeClr val="dk1"/>
              </a:solidFill>
              <a:latin typeface="Arial"/>
              <a:ea typeface="Arial"/>
              <a:cs typeface="Arial"/>
              <a:sym typeface="Arial"/>
            </a:endParaRPr>
          </a:p>
        </p:txBody>
      </p:sp>
      <p:sp>
        <p:nvSpPr>
          <p:cNvPr id="63" name="Google Shape;63;p2"/>
          <p:cNvSpPr/>
          <p:nvPr/>
        </p:nvSpPr>
        <p:spPr>
          <a:xfrm>
            <a:off x="8321040" y="3913632"/>
            <a:ext cx="2926080" cy="2286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2E7D5B"/>
              </a:buClr>
              <a:buSzPts val="1200"/>
              <a:buFont typeface="Arial"/>
              <a:buNone/>
            </a:pPr>
            <a:r>
              <a:rPr b="1" i="0" lang="en-US" sz="1200" u="none" cap="none" strike="noStrike">
                <a:solidFill>
                  <a:srgbClr val="2E7D5B"/>
                </a:solidFill>
                <a:latin typeface="Arial"/>
                <a:ea typeface="Arial"/>
                <a:cs typeface="Arial"/>
                <a:sym typeface="Arial"/>
              </a:rPr>
              <a:t>More sharing and resource efficiency</a:t>
            </a:r>
            <a:endParaRPr b="0" i="0" sz="1200" u="none" cap="none" strike="noStrike">
              <a:solidFill>
                <a:schemeClr val="dk1"/>
              </a:solidFill>
              <a:latin typeface="Arial"/>
              <a:ea typeface="Arial"/>
              <a:cs typeface="Arial"/>
              <a:sym typeface="Arial"/>
            </a:endParaRPr>
          </a:p>
        </p:txBody>
      </p:sp>
      <p:sp>
        <p:nvSpPr>
          <p:cNvPr id="64" name="Google Shape;64;p2"/>
          <p:cNvSpPr/>
          <p:nvPr/>
        </p:nvSpPr>
        <p:spPr>
          <a:xfrm>
            <a:off x="1234440" y="4617720"/>
            <a:ext cx="9738360" cy="777240"/>
          </a:xfrm>
          <a:prstGeom prst="roundRect">
            <a:avLst>
              <a:gd fmla="val 5882" name="adj"/>
            </a:avLst>
          </a:prstGeom>
          <a:solidFill>
            <a:srgbClr val="DDF7FA"/>
          </a:solidFill>
          <a:ln cap="flat" cmpd="sng" w="12700">
            <a:solidFill>
              <a:srgbClr val="DDF7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2"/>
          <p:cNvSpPr/>
          <p:nvPr/>
        </p:nvSpPr>
        <p:spPr>
          <a:xfrm>
            <a:off x="1234440" y="4617720"/>
            <a:ext cx="73152" cy="777240"/>
          </a:xfrm>
          <a:prstGeom prst="rect">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2"/>
          <p:cNvSpPr/>
          <p:nvPr/>
        </p:nvSpPr>
        <p:spPr>
          <a:xfrm>
            <a:off x="1490472" y="4782312"/>
            <a:ext cx="9262872" cy="448056"/>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2000"/>
              <a:buFont typeface="Arial"/>
              <a:buNone/>
            </a:pPr>
            <a:r>
              <a:rPr b="1" i="1" lang="en-US" sz="2000" u="none" cap="none" strike="noStrike">
                <a:solidFill>
                  <a:srgbClr val="173B63"/>
                </a:solidFill>
                <a:latin typeface="Arial"/>
                <a:ea typeface="Arial"/>
                <a:cs typeface="Arial"/>
                <a:sym typeface="Arial"/>
              </a:rPr>
              <a:t>The right model depends on what must be isolated</a:t>
            </a:r>
            <a:r>
              <a:rPr b="1" i="1" lang="en-US" sz="2000">
                <a:solidFill>
                  <a:srgbClr val="173B63"/>
                </a:solidFill>
              </a:rPr>
              <a:t> </a:t>
            </a:r>
            <a:r>
              <a:rPr b="1" i="1" lang="en-US" sz="2000" u="none" cap="none" strike="noStrike">
                <a:solidFill>
                  <a:srgbClr val="173B63"/>
                </a:solidFill>
                <a:latin typeface="Arial"/>
                <a:ea typeface="Arial"/>
                <a:cs typeface="Arial"/>
                <a:sym typeface="Arial"/>
              </a:rPr>
              <a:t>and what is safe to share.</a:t>
            </a:r>
            <a:endParaRPr b="0" i="0" sz="2000" u="none" cap="none" strike="noStrike">
              <a:solidFill>
                <a:schemeClr val="dk1"/>
              </a:solidFill>
              <a:latin typeface="Arial"/>
              <a:ea typeface="Arial"/>
              <a:cs typeface="Arial"/>
              <a:sym typeface="Arial"/>
            </a:endParaRPr>
          </a:p>
        </p:txBody>
      </p:sp>
      <p:sp>
        <p:nvSpPr>
          <p:cNvPr id="67" name="Google Shape;67;p2"/>
          <p:cNvSpPr/>
          <p:nvPr/>
        </p:nvSpPr>
        <p:spPr>
          <a:xfrm>
            <a:off x="1051560" y="5577840"/>
            <a:ext cx="10058400" cy="45720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5A6B7B"/>
              </a:buClr>
              <a:buSzPts val="1150"/>
              <a:buFont typeface="Arial"/>
              <a:buNone/>
            </a:pPr>
            <a:r>
              <a:rPr b="0" i="0" lang="en-US" sz="1150" u="none" cap="none" strike="noStrike">
                <a:solidFill>
                  <a:srgbClr val="5A6B7B"/>
                </a:solidFill>
                <a:latin typeface="Arial"/>
                <a:ea typeface="Arial"/>
                <a:cs typeface="Arial"/>
                <a:sym typeface="Arial"/>
              </a:rPr>
              <a:t>API proxies and portals can complement any model by mediating access or improving user experience; they are not a data-plane isolation boundary by themselves.</a:t>
            </a:r>
            <a:endParaRPr b="0" i="0" sz="1150" u="none" cap="none" strike="noStrike">
              <a:solidFill>
                <a:schemeClr val="dk1"/>
              </a:solidFill>
              <a:latin typeface="Arial"/>
              <a:ea typeface="Arial"/>
              <a:cs typeface="Arial"/>
              <a:sym typeface="Arial"/>
            </a:endParaRPr>
          </a:p>
        </p:txBody>
      </p:sp>
      <p:sp>
        <p:nvSpPr>
          <p:cNvPr id="68" name="Google Shape;68;p2"/>
          <p:cNvSpPr txBox="1"/>
          <p:nvPr>
            <p:ph idx="4294967295" type="sldNum"/>
          </p:nvPr>
        </p:nvSpPr>
        <p:spPr>
          <a:xfrm>
            <a:off x="11247120" y="6437376"/>
            <a:ext cx="411480" cy="201168"/>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fld id="{00000000-1234-1234-1234-123412341234}" type="slidenum">
              <a:rPr b="0" i="0" lang="en-US" sz="900" u="none" cap="none" strike="noStrike">
                <a:solidFill>
                  <a:srgbClr val="7A8794"/>
                </a:solidFill>
                <a:latin typeface="Arial"/>
                <a:ea typeface="Arial"/>
                <a:cs typeface="Arial"/>
                <a:sym typeface="Arial"/>
              </a:rPr>
              <a:t>‹#›</a:t>
            </a:fld>
            <a:endParaRPr b="0" i="0" sz="900" u="none" cap="none" strike="noStrike">
              <a:solidFill>
                <a:srgbClr val="7A8794"/>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3"/>
          <p:cNvSpPr/>
          <p:nvPr/>
        </p:nvSpPr>
        <p:spPr>
          <a:xfrm>
            <a:off x="530352" y="384048"/>
            <a:ext cx="10972800" cy="51206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2800"/>
              <a:buFont typeface="Arial"/>
              <a:buNone/>
            </a:pPr>
            <a:r>
              <a:rPr b="1" i="0" lang="en-US" sz="2800" u="none" cap="none" strike="noStrike">
                <a:solidFill>
                  <a:srgbClr val="173B63"/>
                </a:solidFill>
                <a:latin typeface="Arial"/>
                <a:ea typeface="Arial"/>
                <a:cs typeface="Arial"/>
                <a:sym typeface="Arial"/>
              </a:rPr>
              <a:t>Comparing common tenancy models</a:t>
            </a:r>
            <a:endParaRPr b="0" i="0" sz="2800" u="none" cap="none" strike="noStrike">
              <a:solidFill>
                <a:schemeClr val="dk1"/>
              </a:solidFill>
              <a:latin typeface="Arial"/>
              <a:ea typeface="Arial"/>
              <a:cs typeface="Arial"/>
              <a:sym typeface="Arial"/>
            </a:endParaRPr>
          </a:p>
        </p:txBody>
      </p:sp>
      <p:sp>
        <p:nvSpPr>
          <p:cNvPr id="75" name="Google Shape;75;p3"/>
          <p:cNvSpPr/>
          <p:nvPr/>
        </p:nvSpPr>
        <p:spPr>
          <a:xfrm>
            <a:off x="548640" y="932688"/>
            <a:ext cx="10789920" cy="310896"/>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5A6B7B"/>
              </a:buClr>
              <a:buSzPts val="1450"/>
              <a:buFont typeface="Arial"/>
              <a:buNone/>
            </a:pPr>
            <a:r>
              <a:rPr b="0" i="0" lang="en-US" sz="1450" u="none" cap="none" strike="noStrike">
                <a:solidFill>
                  <a:srgbClr val="5A6B7B"/>
                </a:solidFill>
                <a:latin typeface="Arial"/>
                <a:ea typeface="Arial"/>
                <a:cs typeface="Arial"/>
                <a:sym typeface="Arial"/>
              </a:rPr>
              <a:t>Qualitative guidance</a:t>
            </a:r>
            <a:r>
              <a:rPr lang="en-US" sz="1450">
                <a:solidFill>
                  <a:srgbClr val="5A6B7B"/>
                </a:solidFill>
              </a:rPr>
              <a:t>, </a:t>
            </a:r>
            <a:r>
              <a:rPr b="0" i="0" lang="en-US" sz="1450" u="none" cap="none" strike="noStrike">
                <a:solidFill>
                  <a:srgbClr val="5A6B7B"/>
                </a:solidFill>
                <a:latin typeface="Arial"/>
                <a:ea typeface="Arial"/>
                <a:cs typeface="Arial"/>
                <a:sym typeface="Arial"/>
              </a:rPr>
              <a:t>the exact result depends on the implementation and supporting controls.</a:t>
            </a:r>
            <a:endParaRPr b="0" i="0" sz="1450" u="none" cap="none" strike="noStrike">
              <a:solidFill>
                <a:schemeClr val="dk1"/>
              </a:solidFill>
              <a:latin typeface="Arial"/>
              <a:ea typeface="Arial"/>
              <a:cs typeface="Arial"/>
              <a:sym typeface="Arial"/>
            </a:endParaRPr>
          </a:p>
        </p:txBody>
      </p:sp>
      <p:graphicFrame>
        <p:nvGraphicFramePr>
          <p:cNvPr id="76" name="Google Shape;76;p3"/>
          <p:cNvGraphicFramePr/>
          <p:nvPr/>
        </p:nvGraphicFramePr>
        <p:xfrm>
          <a:off x="502920" y="1389888"/>
          <a:ext cx="3000000" cy="3000000"/>
        </p:xfrm>
        <a:graphic>
          <a:graphicData uri="http://schemas.openxmlformats.org/drawingml/2006/table">
            <a:tbl>
              <a:tblPr>
                <a:noFill/>
                <a:tableStyleId>{ED635552-BB23-47AC-BD4D-7ACD15CD4ADE}</a:tableStyleId>
              </a:tblPr>
              <a:tblGrid>
                <a:gridCol w="1938525"/>
                <a:gridCol w="2057400"/>
                <a:gridCol w="2212850"/>
                <a:gridCol w="1554475"/>
                <a:gridCol w="1417325"/>
                <a:gridCol w="1874525"/>
              </a:tblGrid>
              <a:tr h="521200">
                <a:tc>
                  <a:txBody>
                    <a:bodyPr/>
                    <a:lstStyle/>
                    <a:p>
                      <a:pPr indent="0" lvl="0" marL="0" marR="0" rtl="0" algn="ctr">
                        <a:spcBef>
                          <a:spcPts val="0"/>
                        </a:spcBef>
                        <a:spcAft>
                          <a:spcPts val="0"/>
                        </a:spcAft>
                        <a:buClr>
                          <a:srgbClr val="FFFFFF"/>
                        </a:buClr>
                        <a:buSzPts val="1320"/>
                        <a:buFont typeface="Arial"/>
                        <a:buNone/>
                      </a:pPr>
                      <a:r>
                        <a:rPr b="1" lang="en-US" sz="1320" u="none" cap="none" strike="noStrike">
                          <a:solidFill>
                            <a:srgbClr val="FFFFFF"/>
                          </a:solidFill>
                          <a:latin typeface="Arial"/>
                          <a:ea typeface="Arial"/>
                          <a:cs typeface="Arial"/>
                          <a:sym typeface="Arial"/>
                        </a:rPr>
                        <a:t>Model</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173B63"/>
                    </a:solidFill>
                  </a:tcPr>
                </a:tc>
                <a:tc>
                  <a:txBody>
                    <a:bodyPr/>
                    <a:lstStyle/>
                    <a:p>
                      <a:pPr indent="0" lvl="0" marL="0" marR="0" rtl="0" algn="ctr">
                        <a:spcBef>
                          <a:spcPts val="0"/>
                        </a:spcBef>
                        <a:spcAft>
                          <a:spcPts val="0"/>
                        </a:spcAft>
                        <a:buClr>
                          <a:srgbClr val="FFFFFF"/>
                        </a:buClr>
                        <a:buSzPts val="1320"/>
                        <a:buFont typeface="Arial"/>
                        <a:buNone/>
                      </a:pPr>
                      <a:r>
                        <a:rPr b="1" lang="en-US" sz="1320" u="none" cap="none" strike="noStrike">
                          <a:solidFill>
                            <a:srgbClr val="FFFFFF"/>
                          </a:solidFill>
                          <a:latin typeface="Arial"/>
                          <a:ea typeface="Arial"/>
                          <a:cs typeface="Arial"/>
                          <a:sym typeface="Arial"/>
                        </a:rPr>
                        <a:t>Control-plane boundary</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173B63"/>
                    </a:solidFill>
                  </a:tcPr>
                </a:tc>
                <a:tc>
                  <a:txBody>
                    <a:bodyPr/>
                    <a:lstStyle/>
                    <a:p>
                      <a:pPr indent="0" lvl="0" marL="0" marR="0" rtl="0" algn="ctr">
                        <a:spcBef>
                          <a:spcPts val="0"/>
                        </a:spcBef>
                        <a:spcAft>
                          <a:spcPts val="0"/>
                        </a:spcAft>
                        <a:buClr>
                          <a:srgbClr val="FFFFFF"/>
                        </a:buClr>
                        <a:buSzPts val="1320"/>
                        <a:buFont typeface="Arial"/>
                        <a:buNone/>
                      </a:pPr>
                      <a:r>
                        <a:rPr b="1" lang="en-US" sz="1320" u="none" cap="none" strike="noStrike">
                          <a:solidFill>
                            <a:srgbClr val="FFFFFF"/>
                          </a:solidFill>
                          <a:latin typeface="Arial"/>
                          <a:ea typeface="Arial"/>
                          <a:cs typeface="Arial"/>
                          <a:sym typeface="Arial"/>
                        </a:rPr>
                        <a:t>Data-plane boundary</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173B63"/>
                    </a:solidFill>
                  </a:tcPr>
                </a:tc>
                <a:tc>
                  <a:txBody>
                    <a:bodyPr/>
                    <a:lstStyle/>
                    <a:p>
                      <a:pPr indent="0" lvl="0" marL="0" marR="0" rtl="0" algn="ctr">
                        <a:spcBef>
                          <a:spcPts val="0"/>
                        </a:spcBef>
                        <a:spcAft>
                          <a:spcPts val="0"/>
                        </a:spcAft>
                        <a:buClr>
                          <a:srgbClr val="FFFFFF"/>
                        </a:buClr>
                        <a:buSzPts val="1320"/>
                        <a:buFont typeface="Arial"/>
                        <a:buNone/>
                      </a:pPr>
                      <a:r>
                        <a:rPr b="1" lang="en-US" sz="1320" u="none" cap="none" strike="noStrike">
                          <a:solidFill>
                            <a:srgbClr val="FFFFFF"/>
                          </a:solidFill>
                          <a:latin typeface="Arial"/>
                          <a:ea typeface="Arial"/>
                          <a:cs typeface="Arial"/>
                          <a:sym typeface="Arial"/>
                        </a:rPr>
                        <a:t>Efficiency / cost</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173B63"/>
                    </a:solidFill>
                  </a:tcPr>
                </a:tc>
                <a:tc>
                  <a:txBody>
                    <a:bodyPr/>
                    <a:lstStyle/>
                    <a:p>
                      <a:pPr indent="0" lvl="0" marL="0" marR="0" rtl="0" algn="ctr">
                        <a:spcBef>
                          <a:spcPts val="0"/>
                        </a:spcBef>
                        <a:spcAft>
                          <a:spcPts val="0"/>
                        </a:spcAft>
                        <a:buClr>
                          <a:srgbClr val="FFFFFF"/>
                        </a:buClr>
                        <a:buSzPts val="1320"/>
                        <a:buFont typeface="Arial"/>
                        <a:buNone/>
                      </a:pPr>
                      <a:r>
                        <a:rPr b="1" lang="en-US" sz="1320" u="none" cap="none" strike="noStrike">
                          <a:solidFill>
                            <a:srgbClr val="FFFFFF"/>
                          </a:solidFill>
                          <a:latin typeface="Arial"/>
                          <a:ea typeface="Arial"/>
                          <a:cs typeface="Arial"/>
                          <a:sym typeface="Arial"/>
                        </a:rPr>
                        <a:t>Operational load</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173B63"/>
                    </a:solidFill>
                  </a:tcPr>
                </a:tc>
                <a:tc>
                  <a:txBody>
                    <a:bodyPr/>
                    <a:lstStyle/>
                    <a:p>
                      <a:pPr indent="0" lvl="0" marL="0" marR="0" rtl="0" algn="ctr">
                        <a:spcBef>
                          <a:spcPts val="0"/>
                        </a:spcBef>
                        <a:spcAft>
                          <a:spcPts val="0"/>
                        </a:spcAft>
                        <a:buClr>
                          <a:srgbClr val="FFFFFF"/>
                        </a:buClr>
                        <a:buSzPts val="1320"/>
                        <a:buFont typeface="Arial"/>
                        <a:buNone/>
                      </a:pPr>
                      <a:r>
                        <a:rPr b="1" lang="en-US" sz="1320">
                          <a:solidFill>
                            <a:srgbClr val="FFFFFF"/>
                          </a:solidFill>
                        </a:rPr>
                        <a:t>Isolation</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173B63"/>
                    </a:solidFill>
                  </a:tcPr>
                </a:tc>
              </a:tr>
              <a:tr h="685800">
                <a:tc>
                  <a:txBody>
                    <a:bodyPr/>
                    <a:lstStyle/>
                    <a:p>
                      <a:pPr indent="0" lvl="0" marL="0" marR="0" rtl="0" algn="l">
                        <a:spcBef>
                          <a:spcPts val="0"/>
                        </a:spcBef>
                        <a:spcAft>
                          <a:spcPts val="0"/>
                        </a:spcAft>
                        <a:buClr>
                          <a:srgbClr val="173B63"/>
                        </a:buClr>
                        <a:buSzPts val="1320"/>
                        <a:buFont typeface="Arial"/>
                        <a:buNone/>
                      </a:pPr>
                      <a:r>
                        <a:rPr b="1" lang="en-US" sz="1320" u="none" cap="none" strike="noStrike">
                          <a:solidFill>
                            <a:srgbClr val="173B63"/>
                          </a:solidFill>
                          <a:latin typeface="Arial"/>
                          <a:ea typeface="Arial"/>
                          <a:cs typeface="Arial"/>
                          <a:sym typeface="Arial"/>
                        </a:rPr>
                        <a:t>Dedicated cluster</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Dedicated API / etcd</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Dedicated or strongly separated</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Lower sharing / high</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High</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B2838"/>
                        </a:buClr>
                        <a:buSzPts val="1320"/>
                        <a:buFont typeface="Arial"/>
                        <a:buNone/>
                      </a:pPr>
                      <a:r>
                        <a:rPr lang="en-US" sz="1320">
                          <a:solidFill>
                            <a:srgbClr val="1B2838"/>
                          </a:solidFill>
                        </a:rPr>
                        <a:t>High</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FFFFF"/>
                    </a:solidFill>
                  </a:tcPr>
                </a:tc>
              </a:tr>
              <a:tr h="758950">
                <a:tc>
                  <a:txBody>
                    <a:bodyPr/>
                    <a:lstStyle/>
                    <a:p>
                      <a:pPr indent="0" lvl="0" marL="0" marR="0" rtl="0" algn="l">
                        <a:spcBef>
                          <a:spcPts val="0"/>
                        </a:spcBef>
                        <a:spcAft>
                          <a:spcPts val="0"/>
                        </a:spcAft>
                        <a:buClr>
                          <a:srgbClr val="173B63"/>
                        </a:buClr>
                        <a:buSzPts val="1320"/>
                        <a:buFont typeface="Arial"/>
                        <a:buNone/>
                      </a:pPr>
                      <a:r>
                        <a:rPr b="1" lang="en-US" sz="1320" u="none" cap="none" strike="noStrike">
                          <a:solidFill>
                            <a:srgbClr val="173B63"/>
                          </a:solidFill>
                          <a:latin typeface="Arial"/>
                          <a:ea typeface="Arial"/>
                          <a:cs typeface="Arial"/>
                          <a:sym typeface="Arial"/>
                        </a:rPr>
                        <a:t>Virtual / hosted control plane</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7F9FC"/>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Per-tenant Kubernetes API</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7F9FC"/>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Shared or dedicated workers</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7F9FC"/>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Medium / medium–high</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7F9FC"/>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Medium</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7F9FC"/>
                    </a:solidFill>
                  </a:tcPr>
                </a:tc>
                <a:tc>
                  <a:txBody>
                    <a:bodyPr/>
                    <a:lstStyle/>
                    <a:p>
                      <a:pPr indent="0" lvl="0" marL="0" marR="0" rtl="0" algn="l">
                        <a:spcBef>
                          <a:spcPts val="0"/>
                        </a:spcBef>
                        <a:spcAft>
                          <a:spcPts val="0"/>
                        </a:spcAft>
                        <a:buClr>
                          <a:srgbClr val="1B2838"/>
                        </a:buClr>
                        <a:buSzPts val="1320"/>
                        <a:buFont typeface="Arial"/>
                        <a:buNone/>
                      </a:pPr>
                      <a:r>
                        <a:rPr lang="en-US" sz="1320">
                          <a:solidFill>
                            <a:srgbClr val="1B2838"/>
                          </a:solidFill>
                        </a:rPr>
                        <a:t>High</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7F9FC"/>
                    </a:solidFill>
                  </a:tcPr>
                </a:tc>
              </a:tr>
              <a:tr h="713225">
                <a:tc>
                  <a:txBody>
                    <a:bodyPr/>
                    <a:lstStyle/>
                    <a:p>
                      <a:pPr indent="0" lvl="0" marL="0" marR="0" rtl="0" algn="l">
                        <a:spcBef>
                          <a:spcPts val="0"/>
                        </a:spcBef>
                        <a:spcAft>
                          <a:spcPts val="0"/>
                        </a:spcAft>
                        <a:buClr>
                          <a:srgbClr val="173B63"/>
                        </a:buClr>
                        <a:buSzPts val="1320"/>
                        <a:buFont typeface="Arial"/>
                        <a:buNone/>
                      </a:pPr>
                      <a:r>
                        <a:rPr b="1" lang="en-US" sz="1320" u="none" cap="none" strike="noStrike">
                          <a:solidFill>
                            <a:srgbClr val="173B63"/>
                          </a:solidFill>
                          <a:latin typeface="Arial"/>
                          <a:ea typeface="Arial"/>
                          <a:cs typeface="Arial"/>
                          <a:sym typeface="Arial"/>
                        </a:rPr>
                        <a:t>API mediation / proxy</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Depends on backend; filtered view</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Depends on backend</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Depends on backend</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Medium</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B2838"/>
                        </a:buClr>
                        <a:buSzPts val="1320"/>
                        <a:buFont typeface="Arial"/>
                        <a:buNone/>
                      </a:pPr>
                      <a:r>
                        <a:rPr lang="en-US" sz="1320">
                          <a:solidFill>
                            <a:srgbClr val="1B2838"/>
                          </a:solidFill>
                        </a:rPr>
                        <a:t>Medium</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FFFFF"/>
                    </a:solidFill>
                  </a:tcPr>
                </a:tc>
              </a:tr>
              <a:tr h="713225">
                <a:tc>
                  <a:txBody>
                    <a:bodyPr/>
                    <a:lstStyle/>
                    <a:p>
                      <a:pPr indent="0" lvl="0" marL="0" marR="0" rtl="0" algn="l">
                        <a:spcBef>
                          <a:spcPts val="0"/>
                        </a:spcBef>
                        <a:spcAft>
                          <a:spcPts val="0"/>
                        </a:spcAft>
                        <a:buClr>
                          <a:srgbClr val="173B63"/>
                        </a:buClr>
                        <a:buSzPts val="1320"/>
                        <a:buFont typeface="Arial"/>
                        <a:buNone/>
                      </a:pPr>
                      <a:r>
                        <a:rPr b="1" lang="en-US" sz="1320" u="none" cap="none" strike="noStrike">
                          <a:solidFill>
                            <a:srgbClr val="173B63"/>
                          </a:solidFill>
                          <a:latin typeface="Arial"/>
                          <a:ea typeface="Arial"/>
                          <a:cs typeface="Arial"/>
                          <a:sym typeface="Arial"/>
                        </a:rPr>
                        <a:t>Namespaces only</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7F9FC"/>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Shared API; RBAC-scoped</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7F9FC"/>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Shared workers; policy-dependent</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7F9FC"/>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Highest / low</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7F9FC"/>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Low</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7F9FC"/>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Low</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F7F9FC"/>
                    </a:solidFill>
                  </a:tcPr>
                </a:tc>
              </a:tr>
              <a:tr h="804675">
                <a:tc>
                  <a:txBody>
                    <a:bodyPr/>
                    <a:lstStyle/>
                    <a:p>
                      <a:pPr indent="0" lvl="0" marL="0" marR="0" rtl="0" algn="l">
                        <a:spcBef>
                          <a:spcPts val="0"/>
                        </a:spcBef>
                        <a:spcAft>
                          <a:spcPts val="0"/>
                        </a:spcAft>
                        <a:buClr>
                          <a:srgbClr val="173B63"/>
                        </a:buClr>
                        <a:buSzPts val="1320"/>
                        <a:buFont typeface="Arial"/>
                        <a:buNone/>
                      </a:pPr>
                      <a:r>
                        <a:rPr b="1" lang="en-US" sz="1320" u="none" cap="none" strike="noStrike">
                          <a:solidFill>
                            <a:srgbClr val="173B63"/>
                          </a:solidFill>
                          <a:latin typeface="Arial"/>
                          <a:ea typeface="Arial"/>
                          <a:cs typeface="Arial"/>
                          <a:sym typeface="Arial"/>
                        </a:rPr>
                        <a:t>Namespaces + Capsule</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DDF7FA"/>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Shared API; tenant guardrails</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DDF7FA"/>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Shared or selected nodes; policy-dependent</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DDF7FA"/>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Highest / low</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DDF7FA"/>
                    </a:solidFill>
                  </a:tcPr>
                </a:tc>
                <a:tc>
                  <a:txBody>
                    <a:bodyPr/>
                    <a:lstStyle/>
                    <a:p>
                      <a:pPr indent="0" lvl="0" marL="0" marR="0" rtl="0" algn="l">
                        <a:spcBef>
                          <a:spcPts val="0"/>
                        </a:spcBef>
                        <a:spcAft>
                          <a:spcPts val="0"/>
                        </a:spcAft>
                        <a:buClr>
                          <a:srgbClr val="1B2838"/>
                        </a:buClr>
                        <a:buSzPts val="1320"/>
                        <a:buFont typeface="Arial"/>
                        <a:buNone/>
                      </a:pPr>
                      <a:r>
                        <a:rPr lang="en-US" sz="1320" u="none" cap="none" strike="noStrike">
                          <a:solidFill>
                            <a:srgbClr val="1B2838"/>
                          </a:solidFill>
                          <a:latin typeface="Arial"/>
                          <a:ea typeface="Arial"/>
                          <a:cs typeface="Arial"/>
                          <a:sym typeface="Arial"/>
                        </a:rPr>
                        <a:t>Low</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DDF7FA"/>
                    </a:solidFill>
                  </a:tcPr>
                </a:tc>
                <a:tc>
                  <a:txBody>
                    <a:bodyPr/>
                    <a:lstStyle/>
                    <a:p>
                      <a:pPr indent="0" lvl="0" marL="0" marR="0" rtl="0" algn="l">
                        <a:spcBef>
                          <a:spcPts val="0"/>
                        </a:spcBef>
                        <a:spcAft>
                          <a:spcPts val="0"/>
                        </a:spcAft>
                        <a:buClr>
                          <a:srgbClr val="1B2838"/>
                        </a:buClr>
                        <a:buSzPts val="1320"/>
                        <a:buFont typeface="Arial"/>
                        <a:buNone/>
                      </a:pPr>
                      <a:r>
                        <a:rPr lang="en-US" sz="1320">
                          <a:solidFill>
                            <a:srgbClr val="1B2838"/>
                          </a:solidFill>
                        </a:rPr>
                        <a:t>Medium</a:t>
                      </a:r>
                      <a:endParaRPr sz="1320" u="none" cap="none" strike="noStrike">
                        <a:latin typeface="Arial"/>
                        <a:ea typeface="Arial"/>
                        <a:cs typeface="Arial"/>
                        <a:sym typeface="Arial"/>
                      </a:endParaRPr>
                    </a:p>
                  </a:txBody>
                  <a:tcPr marT="91450" marB="91450" marR="91450" marL="91450">
                    <a:lnL cap="flat" cmpd="sng" w="12700">
                      <a:solidFill>
                        <a:srgbClr val="CCD7E2"/>
                      </a:solidFill>
                      <a:prstDash val="solid"/>
                      <a:round/>
                      <a:headEnd len="sm" w="sm" type="none"/>
                      <a:tailEnd len="sm" w="sm" type="none"/>
                    </a:lnL>
                    <a:lnR cap="flat" cmpd="sng" w="12700">
                      <a:solidFill>
                        <a:srgbClr val="CCD7E2"/>
                      </a:solidFill>
                      <a:prstDash val="solid"/>
                      <a:round/>
                      <a:headEnd len="sm" w="sm" type="none"/>
                      <a:tailEnd len="sm" w="sm" type="none"/>
                    </a:lnR>
                    <a:lnT cap="flat" cmpd="sng" w="12700">
                      <a:solidFill>
                        <a:srgbClr val="CCD7E2"/>
                      </a:solidFill>
                      <a:prstDash val="solid"/>
                      <a:round/>
                      <a:headEnd len="sm" w="sm" type="none"/>
                      <a:tailEnd len="sm" w="sm" type="none"/>
                    </a:lnT>
                    <a:lnB cap="flat" cmpd="sng" w="12700">
                      <a:solidFill>
                        <a:srgbClr val="CCD7E2"/>
                      </a:solidFill>
                      <a:prstDash val="solid"/>
                      <a:round/>
                      <a:headEnd len="sm" w="sm" type="none"/>
                      <a:tailEnd len="sm" w="sm" type="none"/>
                    </a:lnB>
                    <a:solidFill>
                      <a:srgbClr val="DDF7FA"/>
                    </a:solidFill>
                  </a:tcPr>
                </a:tc>
              </a:tr>
            </a:tbl>
          </a:graphicData>
        </a:graphic>
      </p:graphicFrame>
      <p:sp>
        <p:nvSpPr>
          <p:cNvPr id="77" name="Google Shape;77;p3"/>
          <p:cNvSpPr/>
          <p:nvPr/>
        </p:nvSpPr>
        <p:spPr>
          <a:xfrm>
            <a:off x="704088" y="5916168"/>
            <a:ext cx="10789920" cy="356616"/>
          </a:xfrm>
          <a:prstGeom prst="roundRect">
            <a:avLst>
              <a:gd fmla="val 10256" name="adj"/>
            </a:avLst>
          </a:prstGeom>
          <a:solidFill>
            <a:srgbClr val="FFF3D9"/>
          </a:solidFill>
          <a:ln cap="flat" cmpd="sng" w="12700">
            <a:solidFill>
              <a:srgbClr val="E6C87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868680" y="5998464"/>
            <a:ext cx="10424160" cy="18288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A86F18"/>
              </a:buClr>
              <a:buSzPts val="1220"/>
              <a:buFont typeface="Arial"/>
              <a:buNone/>
            </a:pPr>
            <a:r>
              <a:rPr b="1" i="0" lang="en-US" sz="1220" u="none" cap="none" strike="noStrike">
                <a:solidFill>
                  <a:srgbClr val="A86F18"/>
                </a:solidFill>
                <a:latin typeface="Arial"/>
                <a:ea typeface="Arial"/>
                <a:cs typeface="Arial"/>
                <a:sym typeface="Arial"/>
              </a:rPr>
              <a:t>Decision rule: do not pay for a separate control plane unless the required isolation or autonomy justifies it.</a:t>
            </a:r>
            <a:endParaRPr b="0" i="0" sz="1220" u="none" cap="none" strike="noStrike">
              <a:solidFill>
                <a:schemeClr val="dk1"/>
              </a:solidFill>
              <a:latin typeface="Arial"/>
              <a:ea typeface="Arial"/>
              <a:cs typeface="Arial"/>
              <a:sym typeface="Arial"/>
            </a:endParaRPr>
          </a:p>
        </p:txBody>
      </p:sp>
      <p:sp>
        <p:nvSpPr>
          <p:cNvPr id="79" name="Google Shape;79;p3"/>
          <p:cNvSpPr txBox="1"/>
          <p:nvPr>
            <p:ph idx="4294967295" type="sldNum"/>
          </p:nvPr>
        </p:nvSpPr>
        <p:spPr>
          <a:xfrm>
            <a:off x="11247120" y="6437376"/>
            <a:ext cx="411480" cy="201168"/>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fld id="{00000000-1234-1234-1234-123412341234}" type="slidenum">
              <a:rPr b="0" i="0" lang="en-US" sz="900" u="none" cap="none" strike="noStrike">
                <a:solidFill>
                  <a:srgbClr val="7A8794"/>
                </a:solidFill>
                <a:latin typeface="Arial"/>
                <a:ea typeface="Arial"/>
                <a:cs typeface="Arial"/>
                <a:sym typeface="Arial"/>
              </a:rPr>
              <a:t>‹#›</a:t>
            </a:fld>
            <a:endParaRPr b="0" i="0" sz="900" u="none" cap="none" strike="noStrike">
              <a:solidFill>
                <a:srgbClr val="7A8794"/>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6"/>
          <p:cNvSpPr/>
          <p:nvPr/>
        </p:nvSpPr>
        <p:spPr>
          <a:xfrm>
            <a:off x="530352" y="384048"/>
            <a:ext cx="10972800" cy="51206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2800"/>
              <a:buFont typeface="Arial"/>
              <a:buNone/>
            </a:pPr>
            <a:r>
              <a:rPr b="1" i="0" lang="en-US" sz="2800" u="none" cap="none" strike="noStrike">
                <a:solidFill>
                  <a:srgbClr val="173B63"/>
                </a:solidFill>
                <a:latin typeface="Arial"/>
                <a:ea typeface="Arial"/>
                <a:cs typeface="Arial"/>
                <a:sym typeface="Arial"/>
              </a:rPr>
              <a:t>Shift left</a:t>
            </a:r>
            <a:r>
              <a:rPr b="1" lang="en-US" sz="2800">
                <a:solidFill>
                  <a:srgbClr val="173B63"/>
                </a:solidFill>
              </a:rPr>
              <a:t>: </a:t>
            </a:r>
            <a:r>
              <a:rPr b="1" i="0" lang="en-US" sz="2800" u="none" cap="none" strike="noStrike">
                <a:solidFill>
                  <a:srgbClr val="173B63"/>
                </a:solidFill>
                <a:latin typeface="Arial"/>
                <a:ea typeface="Arial"/>
                <a:cs typeface="Arial"/>
                <a:sym typeface="Arial"/>
              </a:rPr>
              <a:t>without shifting away platform control</a:t>
            </a:r>
            <a:endParaRPr b="0" i="0" sz="2800" u="none" cap="none" strike="noStrike">
              <a:solidFill>
                <a:schemeClr val="dk1"/>
              </a:solidFill>
              <a:latin typeface="Arial"/>
              <a:ea typeface="Arial"/>
              <a:cs typeface="Arial"/>
              <a:sym typeface="Arial"/>
            </a:endParaRPr>
          </a:p>
        </p:txBody>
      </p:sp>
      <p:sp>
        <p:nvSpPr>
          <p:cNvPr id="86" name="Google Shape;86;p6"/>
          <p:cNvSpPr/>
          <p:nvPr/>
        </p:nvSpPr>
        <p:spPr>
          <a:xfrm>
            <a:off x="548640" y="932688"/>
            <a:ext cx="10789920" cy="310896"/>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5A6B7B"/>
              </a:buClr>
              <a:buSzPts val="1450"/>
              <a:buFont typeface="Arial"/>
              <a:buNone/>
            </a:pPr>
            <a:r>
              <a:rPr b="0" i="0" lang="en-US" sz="1450" u="none" cap="none" strike="noStrike">
                <a:solidFill>
                  <a:srgbClr val="5A6B7B"/>
                </a:solidFill>
                <a:latin typeface="Arial"/>
                <a:ea typeface="Arial"/>
                <a:cs typeface="Arial"/>
                <a:sym typeface="Arial"/>
              </a:rPr>
              <a:t>Move day-to-day operations to the tenant while keeping the platform contract explicit.</a:t>
            </a:r>
            <a:endParaRPr b="0" i="0" sz="1450" u="none" cap="none" strike="noStrike">
              <a:solidFill>
                <a:schemeClr val="dk1"/>
              </a:solidFill>
              <a:latin typeface="Arial"/>
              <a:ea typeface="Arial"/>
              <a:cs typeface="Arial"/>
              <a:sym typeface="Arial"/>
            </a:endParaRPr>
          </a:p>
        </p:txBody>
      </p:sp>
      <p:sp>
        <p:nvSpPr>
          <p:cNvPr id="87" name="Google Shape;87;p6"/>
          <p:cNvSpPr/>
          <p:nvPr/>
        </p:nvSpPr>
        <p:spPr>
          <a:xfrm>
            <a:off x="731520" y="1417320"/>
            <a:ext cx="3246120" cy="329184"/>
          </a:xfrm>
          <a:prstGeom prst="roundRect">
            <a:avLst>
              <a:gd fmla="val 22222" name="adj"/>
            </a:avLst>
          </a:prstGeom>
          <a:solidFill>
            <a:srgbClr val="EAF2F9"/>
          </a:solidFill>
          <a:ln cap="flat" cmpd="sng" w="12700">
            <a:solidFill>
              <a:srgbClr val="EAF2F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6"/>
          <p:cNvSpPr/>
          <p:nvPr/>
        </p:nvSpPr>
        <p:spPr>
          <a:xfrm>
            <a:off x="841248" y="1476756"/>
            <a:ext cx="3026664" cy="18288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2E5F8E"/>
              </a:buClr>
              <a:buSzPts val="950"/>
              <a:buFont typeface="Arial"/>
              <a:buNone/>
            </a:pPr>
            <a:r>
              <a:rPr b="1" i="0" lang="en-US" sz="950" u="none" cap="none" strike="noStrike">
                <a:solidFill>
                  <a:srgbClr val="2E5F8E"/>
                </a:solidFill>
                <a:latin typeface="Arial"/>
                <a:ea typeface="Arial"/>
                <a:cs typeface="Arial"/>
                <a:sym typeface="Arial"/>
              </a:rPr>
              <a:t>PLATFORM TEAM</a:t>
            </a:r>
            <a:endParaRPr b="0" i="0" sz="950" u="none" cap="none" strike="noStrike">
              <a:solidFill>
                <a:schemeClr val="dk1"/>
              </a:solidFill>
              <a:latin typeface="Arial"/>
              <a:ea typeface="Arial"/>
              <a:cs typeface="Arial"/>
              <a:sym typeface="Arial"/>
            </a:endParaRPr>
          </a:p>
        </p:txBody>
      </p:sp>
      <p:sp>
        <p:nvSpPr>
          <p:cNvPr id="89" name="Google Shape;89;p6"/>
          <p:cNvSpPr/>
          <p:nvPr/>
        </p:nvSpPr>
        <p:spPr>
          <a:xfrm>
            <a:off x="4462272" y="1417320"/>
            <a:ext cx="3246120" cy="329184"/>
          </a:xfrm>
          <a:prstGeom prst="roundRect">
            <a:avLst>
              <a:gd fmla="val 22222" name="adj"/>
            </a:avLst>
          </a:prstGeom>
          <a:solidFill>
            <a:srgbClr val="DDF7FA"/>
          </a:solidFill>
          <a:ln cap="flat" cmpd="sng" w="12700">
            <a:solidFill>
              <a:srgbClr val="DDF7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6"/>
          <p:cNvSpPr/>
          <p:nvPr/>
        </p:nvSpPr>
        <p:spPr>
          <a:xfrm>
            <a:off x="4572000" y="1476756"/>
            <a:ext cx="3026664" cy="18288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2E5F8E"/>
              </a:buClr>
              <a:buSzPts val="950"/>
              <a:buFont typeface="Arial"/>
              <a:buNone/>
            </a:pPr>
            <a:r>
              <a:rPr b="1" i="0" lang="en-US" sz="950" u="none" cap="none" strike="noStrike">
                <a:solidFill>
                  <a:srgbClr val="2E5F8E"/>
                </a:solidFill>
                <a:latin typeface="Arial"/>
                <a:ea typeface="Arial"/>
                <a:cs typeface="Arial"/>
                <a:sym typeface="Arial"/>
              </a:rPr>
              <a:t>TENANT OWNER</a:t>
            </a:r>
            <a:endParaRPr b="0" i="0" sz="950" u="none" cap="none" strike="noStrike">
              <a:solidFill>
                <a:schemeClr val="dk1"/>
              </a:solidFill>
              <a:latin typeface="Arial"/>
              <a:ea typeface="Arial"/>
              <a:cs typeface="Arial"/>
              <a:sym typeface="Arial"/>
            </a:endParaRPr>
          </a:p>
        </p:txBody>
      </p:sp>
      <p:sp>
        <p:nvSpPr>
          <p:cNvPr id="91" name="Google Shape;91;p6"/>
          <p:cNvSpPr/>
          <p:nvPr/>
        </p:nvSpPr>
        <p:spPr>
          <a:xfrm>
            <a:off x="8183880" y="1417320"/>
            <a:ext cx="3246120" cy="329184"/>
          </a:xfrm>
          <a:prstGeom prst="roundRect">
            <a:avLst>
              <a:gd fmla="val 22222" name="adj"/>
            </a:avLst>
          </a:prstGeom>
          <a:solidFill>
            <a:srgbClr val="E5F4EC"/>
          </a:solidFill>
          <a:ln cap="flat" cmpd="sng" w="12700">
            <a:solidFill>
              <a:srgbClr val="E5F4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6"/>
          <p:cNvSpPr/>
          <p:nvPr/>
        </p:nvSpPr>
        <p:spPr>
          <a:xfrm>
            <a:off x="8293608" y="1476756"/>
            <a:ext cx="3026664" cy="18288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2E7D5B"/>
              </a:buClr>
              <a:buSzPts val="950"/>
              <a:buFont typeface="Arial"/>
              <a:buNone/>
            </a:pPr>
            <a:r>
              <a:rPr b="1" i="0" lang="en-US" sz="950" u="none" cap="none" strike="noStrike">
                <a:solidFill>
                  <a:srgbClr val="2E7D5B"/>
                </a:solidFill>
                <a:latin typeface="Arial"/>
                <a:ea typeface="Arial"/>
                <a:cs typeface="Arial"/>
                <a:sym typeface="Arial"/>
              </a:rPr>
              <a:t>TENANT USERS</a:t>
            </a:r>
            <a:endParaRPr b="0" i="0" sz="950" u="none" cap="none" strike="noStrike">
              <a:solidFill>
                <a:schemeClr val="dk1"/>
              </a:solidFill>
              <a:latin typeface="Arial"/>
              <a:ea typeface="Arial"/>
              <a:cs typeface="Arial"/>
              <a:sym typeface="Arial"/>
            </a:endParaRPr>
          </a:p>
        </p:txBody>
      </p:sp>
      <p:sp>
        <p:nvSpPr>
          <p:cNvPr id="93" name="Google Shape;93;p6"/>
          <p:cNvSpPr/>
          <p:nvPr/>
        </p:nvSpPr>
        <p:spPr>
          <a:xfrm>
            <a:off x="658368" y="1874520"/>
            <a:ext cx="3401568" cy="3401568"/>
          </a:xfrm>
          <a:prstGeom prst="roundRect">
            <a:avLst>
              <a:gd fmla="val 1613" name="adj"/>
            </a:avLst>
          </a:prstGeom>
          <a:solidFill>
            <a:srgbClr val="FFFFFF"/>
          </a:solidFill>
          <a:ln cap="flat" cmpd="sng" w="12700">
            <a:solidFill>
              <a:srgbClr val="BCD0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6"/>
          <p:cNvSpPr/>
          <p:nvPr/>
        </p:nvSpPr>
        <p:spPr>
          <a:xfrm>
            <a:off x="658368" y="1874520"/>
            <a:ext cx="73152" cy="3401568"/>
          </a:xfrm>
          <a:prstGeom prst="rect">
            <a:avLst/>
          </a:prstGeom>
          <a:solidFill>
            <a:srgbClr val="2E5F8E"/>
          </a:solidFill>
          <a:ln cap="flat" cmpd="sng" w="12700">
            <a:solidFill>
              <a:srgbClr val="2E5F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6"/>
          <p:cNvSpPr/>
          <p:nvPr/>
        </p:nvSpPr>
        <p:spPr>
          <a:xfrm>
            <a:off x="859536" y="2039112"/>
            <a:ext cx="3017520" cy="38404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1800"/>
              <a:buFont typeface="Arial"/>
              <a:buNone/>
            </a:pPr>
            <a:r>
              <a:rPr b="1" i="0" lang="en-US" sz="1800" u="none" cap="none" strike="noStrike">
                <a:solidFill>
                  <a:srgbClr val="173B63"/>
                </a:solidFill>
                <a:latin typeface="Arial"/>
                <a:ea typeface="Arial"/>
                <a:cs typeface="Arial"/>
                <a:sym typeface="Arial"/>
              </a:rPr>
              <a:t>Defines the platform contract</a:t>
            </a:r>
            <a:endParaRPr b="0" i="0" sz="1800" u="none" cap="none" strike="noStrike">
              <a:solidFill>
                <a:schemeClr val="dk1"/>
              </a:solidFill>
              <a:latin typeface="Arial"/>
              <a:ea typeface="Arial"/>
              <a:cs typeface="Arial"/>
              <a:sym typeface="Arial"/>
            </a:endParaRPr>
          </a:p>
        </p:txBody>
      </p:sp>
      <p:sp>
        <p:nvSpPr>
          <p:cNvPr id="96" name="Google Shape;96;p6"/>
          <p:cNvSpPr/>
          <p:nvPr/>
        </p:nvSpPr>
        <p:spPr>
          <a:xfrm>
            <a:off x="859536" y="2532888"/>
            <a:ext cx="3017520" cy="2578608"/>
          </a:xfrm>
          <a:prstGeom prst="rect">
            <a:avLst/>
          </a:prstGeom>
          <a:noFill/>
          <a:ln>
            <a:noFill/>
          </a:ln>
        </p:spPr>
        <p:txBody>
          <a:bodyPr anchorCtr="0" anchor="t" bIns="0" lIns="0" spcFirstLastPara="1" rIns="0" wrap="square" tIns="0">
            <a:normAutofit/>
          </a:bodyPr>
          <a:lstStyle/>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Creates Tenants</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Sets budgets and boundaries</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Controls shared infrastructure</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Defines baseline and namespace rules</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Operates the cluster and Capsule</a:t>
            </a:r>
            <a:endParaRPr b="0" i="0" sz="1320" u="none" cap="none" strike="noStrike">
              <a:solidFill>
                <a:schemeClr val="dk1"/>
              </a:solidFill>
              <a:latin typeface="Arial"/>
              <a:ea typeface="Arial"/>
              <a:cs typeface="Arial"/>
              <a:sym typeface="Arial"/>
            </a:endParaRPr>
          </a:p>
        </p:txBody>
      </p:sp>
      <p:sp>
        <p:nvSpPr>
          <p:cNvPr id="97" name="Google Shape;97;p6"/>
          <p:cNvSpPr/>
          <p:nvPr/>
        </p:nvSpPr>
        <p:spPr>
          <a:xfrm>
            <a:off x="4389120" y="1874520"/>
            <a:ext cx="3401568" cy="3401568"/>
          </a:xfrm>
          <a:prstGeom prst="roundRect">
            <a:avLst>
              <a:gd fmla="val 1613" name="adj"/>
            </a:avLst>
          </a:prstGeom>
          <a:solidFill>
            <a:srgbClr val="FFFFFF"/>
          </a:solidFill>
          <a:ln cap="flat" cmpd="sng" w="12700">
            <a:solidFill>
              <a:srgbClr val="9FDF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6"/>
          <p:cNvSpPr/>
          <p:nvPr/>
        </p:nvSpPr>
        <p:spPr>
          <a:xfrm>
            <a:off x="4389120" y="1874520"/>
            <a:ext cx="73152" cy="3401568"/>
          </a:xfrm>
          <a:prstGeom prst="rect">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6"/>
          <p:cNvSpPr/>
          <p:nvPr/>
        </p:nvSpPr>
        <p:spPr>
          <a:xfrm>
            <a:off x="4590288" y="2039112"/>
            <a:ext cx="3017520" cy="38404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1800"/>
              <a:buFont typeface="Arial"/>
              <a:buNone/>
            </a:pPr>
            <a:r>
              <a:rPr b="1" i="0" lang="en-US" sz="1800" u="none" cap="none" strike="noStrike">
                <a:solidFill>
                  <a:srgbClr val="173B63"/>
                </a:solidFill>
                <a:latin typeface="Arial"/>
                <a:ea typeface="Arial"/>
                <a:cs typeface="Arial"/>
                <a:sym typeface="Arial"/>
              </a:rPr>
              <a:t>Owns the tenant slice</a:t>
            </a:r>
            <a:endParaRPr b="0" i="0" sz="1800" u="none" cap="none" strike="noStrike">
              <a:solidFill>
                <a:schemeClr val="dk1"/>
              </a:solidFill>
              <a:latin typeface="Arial"/>
              <a:ea typeface="Arial"/>
              <a:cs typeface="Arial"/>
              <a:sym typeface="Arial"/>
            </a:endParaRPr>
          </a:p>
        </p:txBody>
      </p:sp>
      <p:sp>
        <p:nvSpPr>
          <p:cNvPr id="100" name="Google Shape;100;p6"/>
          <p:cNvSpPr/>
          <p:nvPr/>
        </p:nvSpPr>
        <p:spPr>
          <a:xfrm>
            <a:off x="4590288" y="2532888"/>
            <a:ext cx="3017520" cy="2578608"/>
          </a:xfrm>
          <a:prstGeom prst="rect">
            <a:avLst/>
          </a:prstGeom>
          <a:noFill/>
          <a:ln>
            <a:noFill/>
          </a:ln>
        </p:spPr>
        <p:txBody>
          <a:bodyPr anchorCtr="0" anchor="t" bIns="0" lIns="0" spcFirstLastPara="1" rIns="0" wrap="square" tIns="0">
            <a:normAutofit/>
          </a:bodyPr>
          <a:lstStyle/>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Creates and deletes namespaces</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Organizes environments and products</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Delegates namespaced access</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Manages day-to-day tenant operations</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Becomes the first point of responsibility</a:t>
            </a:r>
            <a:endParaRPr b="0" i="0" sz="1320" u="none" cap="none" strike="noStrike">
              <a:solidFill>
                <a:schemeClr val="dk1"/>
              </a:solidFill>
              <a:latin typeface="Arial"/>
              <a:ea typeface="Arial"/>
              <a:cs typeface="Arial"/>
              <a:sym typeface="Arial"/>
            </a:endParaRPr>
          </a:p>
        </p:txBody>
      </p:sp>
      <p:sp>
        <p:nvSpPr>
          <p:cNvPr id="101" name="Google Shape;101;p6"/>
          <p:cNvSpPr/>
          <p:nvPr/>
        </p:nvSpPr>
        <p:spPr>
          <a:xfrm>
            <a:off x="8119872" y="1874520"/>
            <a:ext cx="3401568" cy="3401568"/>
          </a:xfrm>
          <a:prstGeom prst="roundRect">
            <a:avLst>
              <a:gd fmla="val 1613" name="adj"/>
            </a:avLst>
          </a:prstGeom>
          <a:solidFill>
            <a:srgbClr val="FFFFFF"/>
          </a:solidFill>
          <a:ln cap="flat" cmpd="sng" w="12700">
            <a:solidFill>
              <a:srgbClr val="B7DEC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6"/>
          <p:cNvSpPr/>
          <p:nvPr/>
        </p:nvSpPr>
        <p:spPr>
          <a:xfrm>
            <a:off x="8119872" y="1874520"/>
            <a:ext cx="73152" cy="3401568"/>
          </a:xfrm>
          <a:prstGeom prst="rect">
            <a:avLst/>
          </a:prstGeom>
          <a:solidFill>
            <a:srgbClr val="2E7D5B"/>
          </a:solidFill>
          <a:ln cap="flat" cmpd="sng" w="12700">
            <a:solidFill>
              <a:srgbClr val="2E7D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6"/>
          <p:cNvSpPr/>
          <p:nvPr/>
        </p:nvSpPr>
        <p:spPr>
          <a:xfrm>
            <a:off x="8321040" y="2039112"/>
            <a:ext cx="3017520" cy="38404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1800"/>
              <a:buFont typeface="Arial"/>
              <a:buNone/>
            </a:pPr>
            <a:r>
              <a:rPr b="1" i="0" lang="en-US" sz="1800" u="none" cap="none" strike="noStrike">
                <a:solidFill>
                  <a:srgbClr val="173B63"/>
                </a:solidFill>
                <a:latin typeface="Arial"/>
                <a:ea typeface="Arial"/>
                <a:cs typeface="Arial"/>
                <a:sym typeface="Arial"/>
              </a:rPr>
              <a:t>Ships workloads</a:t>
            </a:r>
            <a:endParaRPr b="0" i="0" sz="1800" u="none" cap="none" strike="noStrike">
              <a:solidFill>
                <a:schemeClr val="dk1"/>
              </a:solidFill>
              <a:latin typeface="Arial"/>
              <a:ea typeface="Arial"/>
              <a:cs typeface="Arial"/>
              <a:sym typeface="Arial"/>
            </a:endParaRPr>
          </a:p>
        </p:txBody>
      </p:sp>
      <p:sp>
        <p:nvSpPr>
          <p:cNvPr id="104" name="Google Shape;104;p6"/>
          <p:cNvSpPr/>
          <p:nvPr/>
        </p:nvSpPr>
        <p:spPr>
          <a:xfrm>
            <a:off x="8321040" y="2532888"/>
            <a:ext cx="3017520" cy="2578608"/>
          </a:xfrm>
          <a:prstGeom prst="rect">
            <a:avLst/>
          </a:prstGeom>
          <a:noFill/>
          <a:ln>
            <a:noFill/>
          </a:ln>
        </p:spPr>
        <p:txBody>
          <a:bodyPr anchorCtr="0" anchor="t" bIns="0" lIns="0" spcFirstLastPara="1" rIns="0" wrap="square" tIns="0">
            <a:normAutofit/>
          </a:bodyPr>
          <a:lstStyle/>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Uses kubectl, GitOps, or a portal</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Deploys into tenant namespaces</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Consumes assigned capacity</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Receives immediate policy feedback</a:t>
            </a:r>
            <a:endParaRPr b="0" i="0" sz="132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1B2838"/>
              </a:buClr>
              <a:buSzPts val="1320"/>
              <a:buFont typeface="Arial"/>
              <a:buNone/>
            </a:pPr>
            <a:r>
              <a:rPr b="0" i="0" lang="en-US" sz="1320" u="none" cap="none" strike="noStrike">
                <a:solidFill>
                  <a:srgbClr val="1B2838"/>
                </a:solidFill>
                <a:latin typeface="Arial"/>
                <a:ea typeface="Arial"/>
                <a:cs typeface="Arial"/>
                <a:sym typeface="Arial"/>
              </a:rPr>
              <a:t>• Stays within the platform contract</a:t>
            </a:r>
            <a:endParaRPr b="0" i="0" sz="1320" u="none" cap="none" strike="noStrike">
              <a:solidFill>
                <a:schemeClr val="dk1"/>
              </a:solidFill>
              <a:latin typeface="Arial"/>
              <a:ea typeface="Arial"/>
              <a:cs typeface="Arial"/>
              <a:sym typeface="Arial"/>
            </a:endParaRPr>
          </a:p>
        </p:txBody>
      </p:sp>
      <p:cxnSp>
        <p:nvCxnSpPr>
          <p:cNvPr id="105" name="Google Shape;105;p6"/>
          <p:cNvCxnSpPr/>
          <p:nvPr/>
        </p:nvCxnSpPr>
        <p:spPr>
          <a:xfrm>
            <a:off x="4059936" y="3493008"/>
            <a:ext cx="310896" cy="0"/>
          </a:xfrm>
          <a:prstGeom prst="straightConnector1">
            <a:avLst/>
          </a:prstGeom>
          <a:noFill/>
          <a:ln cap="flat" cmpd="sng" w="31750">
            <a:solidFill>
              <a:srgbClr val="12C7D9"/>
            </a:solidFill>
            <a:prstDash val="solid"/>
            <a:round/>
            <a:headEnd len="sm" w="sm" type="none"/>
            <a:tailEnd len="med" w="med" type="triangle"/>
          </a:ln>
        </p:spPr>
      </p:cxnSp>
      <p:cxnSp>
        <p:nvCxnSpPr>
          <p:cNvPr id="106" name="Google Shape;106;p6"/>
          <p:cNvCxnSpPr/>
          <p:nvPr/>
        </p:nvCxnSpPr>
        <p:spPr>
          <a:xfrm>
            <a:off x="7790688" y="3493008"/>
            <a:ext cx="310896" cy="0"/>
          </a:xfrm>
          <a:prstGeom prst="straightConnector1">
            <a:avLst/>
          </a:prstGeom>
          <a:noFill/>
          <a:ln cap="flat" cmpd="sng" w="31750">
            <a:solidFill>
              <a:srgbClr val="12C7D9"/>
            </a:solidFill>
            <a:prstDash val="solid"/>
            <a:round/>
            <a:headEnd len="sm" w="sm" type="none"/>
            <a:tailEnd len="med" w="med" type="triangle"/>
          </a:ln>
        </p:spPr>
      </p:cxnSp>
      <p:sp>
        <p:nvSpPr>
          <p:cNvPr id="107" name="Google Shape;107;p6"/>
          <p:cNvSpPr/>
          <p:nvPr/>
        </p:nvSpPr>
        <p:spPr>
          <a:xfrm>
            <a:off x="2148840" y="5577840"/>
            <a:ext cx="7909560" cy="594360"/>
          </a:xfrm>
          <a:prstGeom prst="roundRect">
            <a:avLst>
              <a:gd fmla="val 7692" name="adj"/>
            </a:avLst>
          </a:prstGeom>
          <a:solidFill>
            <a:srgbClr val="DDF7FA"/>
          </a:solidFill>
          <a:ln cap="flat" cmpd="sng" w="12700">
            <a:solidFill>
              <a:srgbClr val="DDF7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6"/>
          <p:cNvSpPr/>
          <p:nvPr/>
        </p:nvSpPr>
        <p:spPr>
          <a:xfrm>
            <a:off x="2148840" y="5577840"/>
            <a:ext cx="73152" cy="594360"/>
          </a:xfrm>
          <a:prstGeom prst="rect">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6"/>
          <p:cNvSpPr/>
          <p:nvPr/>
        </p:nvSpPr>
        <p:spPr>
          <a:xfrm>
            <a:off x="2404872" y="5742432"/>
            <a:ext cx="7434072" cy="265176"/>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2000"/>
              <a:buFont typeface="Arial"/>
              <a:buNone/>
            </a:pPr>
            <a:r>
              <a:rPr b="1" i="1" lang="en-US" sz="2000" u="none" cap="none" strike="noStrike">
                <a:solidFill>
                  <a:srgbClr val="173B63"/>
                </a:solidFill>
                <a:latin typeface="Arial"/>
                <a:ea typeface="Arial"/>
                <a:cs typeface="Arial"/>
                <a:sym typeface="Arial"/>
              </a:rPr>
              <a:t>Fewer namespace tickets. Faster feedback. Clearer responsibility.</a:t>
            </a:r>
            <a:endParaRPr b="0" i="0" sz="2000" u="none" cap="none" strike="noStrike">
              <a:solidFill>
                <a:schemeClr val="dk1"/>
              </a:solidFill>
              <a:latin typeface="Arial"/>
              <a:ea typeface="Arial"/>
              <a:cs typeface="Arial"/>
              <a:sym typeface="Arial"/>
            </a:endParaRPr>
          </a:p>
        </p:txBody>
      </p:sp>
      <p:sp>
        <p:nvSpPr>
          <p:cNvPr id="110" name="Google Shape;110;p6"/>
          <p:cNvSpPr txBox="1"/>
          <p:nvPr>
            <p:ph idx="4294967295" type="sldNum"/>
          </p:nvPr>
        </p:nvSpPr>
        <p:spPr>
          <a:xfrm>
            <a:off x="11247120" y="6437376"/>
            <a:ext cx="411480" cy="201168"/>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fld id="{00000000-1234-1234-1234-123412341234}" type="slidenum">
              <a:rPr b="0" i="0" lang="en-US" sz="900" u="none" cap="none" strike="noStrike">
                <a:solidFill>
                  <a:srgbClr val="7A8794"/>
                </a:solidFill>
                <a:latin typeface="Arial"/>
                <a:ea typeface="Arial"/>
                <a:cs typeface="Arial"/>
                <a:sym typeface="Arial"/>
              </a:rPr>
              <a:t>‹#›</a:t>
            </a:fld>
            <a:endParaRPr b="0" i="0" sz="900" u="none" cap="none" strike="noStrike">
              <a:solidFill>
                <a:srgbClr val="7A8794"/>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4"/>
          <p:cNvSpPr/>
          <p:nvPr/>
        </p:nvSpPr>
        <p:spPr>
          <a:xfrm>
            <a:off x="530352" y="384048"/>
            <a:ext cx="10972800" cy="51206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2800"/>
              <a:buFont typeface="Arial"/>
              <a:buNone/>
            </a:pPr>
            <a:r>
              <a:rPr b="1" i="0" lang="en-US" sz="2800" u="none" cap="none" strike="noStrike">
                <a:solidFill>
                  <a:srgbClr val="173B63"/>
                </a:solidFill>
                <a:latin typeface="Arial"/>
                <a:ea typeface="Arial"/>
                <a:cs typeface="Arial"/>
                <a:sym typeface="Arial"/>
              </a:rPr>
              <a:t>Namespaces are efficient</a:t>
            </a:r>
            <a:r>
              <a:rPr b="1" lang="en-US" sz="2800">
                <a:solidFill>
                  <a:srgbClr val="173B63"/>
                </a:solidFill>
              </a:rPr>
              <a:t> - </a:t>
            </a:r>
            <a:r>
              <a:rPr b="1" i="0" lang="en-US" sz="2800" u="none" cap="none" strike="noStrike">
                <a:solidFill>
                  <a:srgbClr val="173B63"/>
                </a:solidFill>
                <a:latin typeface="Arial"/>
                <a:ea typeface="Arial"/>
                <a:cs typeface="Arial"/>
                <a:sym typeface="Arial"/>
              </a:rPr>
              <a:t>but Kubernetes keeps them flat</a:t>
            </a:r>
            <a:endParaRPr b="0" i="0" sz="2800" u="none" cap="none" strike="noStrike">
              <a:solidFill>
                <a:schemeClr val="dk1"/>
              </a:solidFill>
              <a:latin typeface="Arial"/>
              <a:ea typeface="Arial"/>
              <a:cs typeface="Arial"/>
              <a:sym typeface="Arial"/>
            </a:endParaRPr>
          </a:p>
        </p:txBody>
      </p:sp>
      <p:sp>
        <p:nvSpPr>
          <p:cNvPr id="117" name="Google Shape;117;p4"/>
          <p:cNvSpPr/>
          <p:nvPr/>
        </p:nvSpPr>
        <p:spPr>
          <a:xfrm>
            <a:off x="548640" y="932688"/>
            <a:ext cx="10789920" cy="310896"/>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5A6B7B"/>
              </a:buClr>
              <a:buSzPts val="1450"/>
              <a:buFont typeface="Arial"/>
              <a:buNone/>
            </a:pPr>
            <a:r>
              <a:rPr b="0" i="0" lang="en-US" sz="1450" u="none" cap="none" strike="noStrike">
                <a:solidFill>
                  <a:srgbClr val="5A6B7B"/>
                </a:solidFill>
                <a:latin typeface="Arial"/>
                <a:ea typeface="Arial"/>
                <a:cs typeface="Arial"/>
                <a:sym typeface="Arial"/>
              </a:rPr>
              <a:t>The platform gap appears when one team or customer owns several namespaces.</a:t>
            </a:r>
            <a:endParaRPr b="0" i="0" sz="1450" u="none" cap="none" strike="noStrike">
              <a:solidFill>
                <a:schemeClr val="dk1"/>
              </a:solidFill>
              <a:latin typeface="Arial"/>
              <a:ea typeface="Arial"/>
              <a:cs typeface="Arial"/>
              <a:sym typeface="Arial"/>
            </a:endParaRPr>
          </a:p>
        </p:txBody>
      </p:sp>
      <p:sp>
        <p:nvSpPr>
          <p:cNvPr id="118" name="Google Shape;118;p4"/>
          <p:cNvSpPr/>
          <p:nvPr/>
        </p:nvSpPr>
        <p:spPr>
          <a:xfrm>
            <a:off x="640080" y="1417320"/>
            <a:ext cx="6309360" cy="4251960"/>
          </a:xfrm>
          <a:prstGeom prst="roundRect">
            <a:avLst>
              <a:gd fmla="val 860" name="adj"/>
            </a:avLst>
          </a:prstGeom>
          <a:solidFill>
            <a:srgbClr val="FFFFFF"/>
          </a:solidFill>
          <a:ln cap="flat" cmpd="sng" w="165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4"/>
          <p:cNvSpPr/>
          <p:nvPr/>
        </p:nvSpPr>
        <p:spPr>
          <a:xfrm>
            <a:off x="896112" y="1627632"/>
            <a:ext cx="201168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A6B7B"/>
              </a:buClr>
              <a:buSzPts val="1100"/>
              <a:buFont typeface="Arial"/>
              <a:buNone/>
            </a:pPr>
            <a:r>
              <a:rPr b="1" i="0" lang="en-US" sz="1100" u="none" cap="none" strike="noStrike">
                <a:solidFill>
                  <a:srgbClr val="5A6B7B"/>
                </a:solidFill>
                <a:latin typeface="Arial"/>
                <a:ea typeface="Arial"/>
                <a:cs typeface="Arial"/>
                <a:sym typeface="Arial"/>
              </a:rPr>
              <a:t>ONE SHARED CLUSTER</a:t>
            </a:r>
            <a:endParaRPr b="0" i="0" sz="1100" u="none" cap="none" strike="noStrike">
              <a:solidFill>
                <a:schemeClr val="dk1"/>
              </a:solidFill>
              <a:latin typeface="Arial"/>
              <a:ea typeface="Arial"/>
              <a:cs typeface="Arial"/>
              <a:sym typeface="Arial"/>
            </a:endParaRPr>
          </a:p>
        </p:txBody>
      </p:sp>
      <p:sp>
        <p:nvSpPr>
          <p:cNvPr id="120" name="Google Shape;120;p4"/>
          <p:cNvSpPr/>
          <p:nvPr/>
        </p:nvSpPr>
        <p:spPr>
          <a:xfrm>
            <a:off x="960120" y="2148840"/>
            <a:ext cx="1600200" cy="960120"/>
          </a:xfrm>
          <a:prstGeom prst="roundRect">
            <a:avLst>
              <a:gd fmla="val 4762" name="adj"/>
            </a:avLst>
          </a:prstGeom>
          <a:solidFill>
            <a:srgbClr val="EAF2F9"/>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4"/>
          <p:cNvSpPr/>
          <p:nvPr/>
        </p:nvSpPr>
        <p:spPr>
          <a:xfrm>
            <a:off x="1069848" y="2313432"/>
            <a:ext cx="1371600" cy="20116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A6B7B"/>
              </a:buClr>
              <a:buSzPts val="1000"/>
              <a:buFont typeface="Arial"/>
              <a:buNone/>
            </a:pPr>
            <a:r>
              <a:rPr b="1" i="0" lang="en-US" sz="1000" u="none" cap="none" strike="noStrike">
                <a:solidFill>
                  <a:srgbClr val="5A6B7B"/>
                </a:solidFill>
                <a:latin typeface="Arial"/>
                <a:ea typeface="Arial"/>
                <a:cs typeface="Arial"/>
                <a:sym typeface="Arial"/>
              </a:rPr>
              <a:t>Namespace</a:t>
            </a:r>
            <a:endParaRPr b="0" i="0" sz="1000" u="none" cap="none" strike="noStrike">
              <a:solidFill>
                <a:schemeClr val="dk1"/>
              </a:solidFill>
              <a:latin typeface="Arial"/>
              <a:ea typeface="Arial"/>
              <a:cs typeface="Arial"/>
              <a:sym typeface="Arial"/>
            </a:endParaRPr>
          </a:p>
        </p:txBody>
      </p:sp>
      <p:sp>
        <p:nvSpPr>
          <p:cNvPr id="122" name="Google Shape;122;p4"/>
          <p:cNvSpPr/>
          <p:nvPr/>
        </p:nvSpPr>
        <p:spPr>
          <a:xfrm>
            <a:off x="1069848" y="2624328"/>
            <a:ext cx="1371600" cy="22860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320"/>
              <a:buFont typeface="Arial"/>
              <a:buNone/>
            </a:pPr>
            <a:r>
              <a:rPr b="1" i="0" lang="en-US" sz="1320" u="none" cap="none" strike="noStrike">
                <a:solidFill>
                  <a:srgbClr val="173B63"/>
                </a:solidFill>
                <a:latin typeface="Arial"/>
                <a:ea typeface="Arial"/>
                <a:cs typeface="Arial"/>
                <a:sym typeface="Arial"/>
              </a:rPr>
              <a:t>team-a-dev</a:t>
            </a:r>
            <a:endParaRPr b="0" i="0" sz="1320" u="none" cap="none" strike="noStrike">
              <a:solidFill>
                <a:schemeClr val="dk1"/>
              </a:solidFill>
              <a:latin typeface="Arial"/>
              <a:ea typeface="Arial"/>
              <a:cs typeface="Arial"/>
              <a:sym typeface="Arial"/>
            </a:endParaRPr>
          </a:p>
        </p:txBody>
      </p:sp>
      <p:sp>
        <p:nvSpPr>
          <p:cNvPr id="123" name="Google Shape;123;p4"/>
          <p:cNvSpPr/>
          <p:nvPr/>
        </p:nvSpPr>
        <p:spPr>
          <a:xfrm>
            <a:off x="2926080" y="2148840"/>
            <a:ext cx="1600200" cy="960120"/>
          </a:xfrm>
          <a:prstGeom prst="roundRect">
            <a:avLst>
              <a:gd fmla="val 4762" name="adj"/>
            </a:avLst>
          </a:prstGeom>
          <a:solidFill>
            <a:srgbClr val="EAF2F9"/>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4"/>
          <p:cNvSpPr/>
          <p:nvPr/>
        </p:nvSpPr>
        <p:spPr>
          <a:xfrm>
            <a:off x="3035808" y="2313432"/>
            <a:ext cx="1371600" cy="20116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A6B7B"/>
              </a:buClr>
              <a:buSzPts val="1000"/>
              <a:buFont typeface="Arial"/>
              <a:buNone/>
            </a:pPr>
            <a:r>
              <a:rPr b="1" i="0" lang="en-US" sz="1000" u="none" cap="none" strike="noStrike">
                <a:solidFill>
                  <a:srgbClr val="5A6B7B"/>
                </a:solidFill>
                <a:latin typeface="Arial"/>
                <a:ea typeface="Arial"/>
                <a:cs typeface="Arial"/>
                <a:sym typeface="Arial"/>
              </a:rPr>
              <a:t>Namespace</a:t>
            </a:r>
            <a:endParaRPr b="0" i="0" sz="1000" u="none" cap="none" strike="noStrike">
              <a:solidFill>
                <a:schemeClr val="dk1"/>
              </a:solidFill>
              <a:latin typeface="Arial"/>
              <a:ea typeface="Arial"/>
              <a:cs typeface="Arial"/>
              <a:sym typeface="Arial"/>
            </a:endParaRPr>
          </a:p>
        </p:txBody>
      </p:sp>
      <p:sp>
        <p:nvSpPr>
          <p:cNvPr id="125" name="Google Shape;125;p4"/>
          <p:cNvSpPr/>
          <p:nvPr/>
        </p:nvSpPr>
        <p:spPr>
          <a:xfrm>
            <a:off x="3035808" y="2624328"/>
            <a:ext cx="1371600" cy="22860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320"/>
              <a:buFont typeface="Arial"/>
              <a:buNone/>
            </a:pPr>
            <a:r>
              <a:rPr b="1" i="0" lang="en-US" sz="1320" u="none" cap="none" strike="noStrike">
                <a:solidFill>
                  <a:srgbClr val="173B63"/>
                </a:solidFill>
                <a:latin typeface="Arial"/>
                <a:ea typeface="Arial"/>
                <a:cs typeface="Arial"/>
                <a:sym typeface="Arial"/>
              </a:rPr>
              <a:t>team-a-prod</a:t>
            </a:r>
            <a:endParaRPr b="0" i="0" sz="1320" u="none" cap="none" strike="noStrike">
              <a:solidFill>
                <a:schemeClr val="dk1"/>
              </a:solidFill>
              <a:latin typeface="Arial"/>
              <a:ea typeface="Arial"/>
              <a:cs typeface="Arial"/>
              <a:sym typeface="Arial"/>
            </a:endParaRPr>
          </a:p>
        </p:txBody>
      </p:sp>
      <p:sp>
        <p:nvSpPr>
          <p:cNvPr id="126" name="Google Shape;126;p4"/>
          <p:cNvSpPr/>
          <p:nvPr/>
        </p:nvSpPr>
        <p:spPr>
          <a:xfrm>
            <a:off x="4892040" y="2148840"/>
            <a:ext cx="1600200" cy="960120"/>
          </a:xfrm>
          <a:prstGeom prst="roundRect">
            <a:avLst>
              <a:gd fmla="val 4762" name="adj"/>
            </a:avLst>
          </a:prstGeom>
          <a:solidFill>
            <a:srgbClr val="EEF2F6"/>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4"/>
          <p:cNvSpPr/>
          <p:nvPr/>
        </p:nvSpPr>
        <p:spPr>
          <a:xfrm>
            <a:off x="5001768" y="2313432"/>
            <a:ext cx="1371600" cy="20116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A6B7B"/>
              </a:buClr>
              <a:buSzPts val="1000"/>
              <a:buFont typeface="Arial"/>
              <a:buNone/>
            </a:pPr>
            <a:r>
              <a:rPr b="1" i="0" lang="en-US" sz="1000" u="none" cap="none" strike="noStrike">
                <a:solidFill>
                  <a:srgbClr val="5A6B7B"/>
                </a:solidFill>
                <a:latin typeface="Arial"/>
                <a:ea typeface="Arial"/>
                <a:cs typeface="Arial"/>
                <a:sym typeface="Arial"/>
              </a:rPr>
              <a:t>Namespace</a:t>
            </a:r>
            <a:endParaRPr b="0" i="0" sz="1000" u="none" cap="none" strike="noStrike">
              <a:solidFill>
                <a:schemeClr val="dk1"/>
              </a:solidFill>
              <a:latin typeface="Arial"/>
              <a:ea typeface="Arial"/>
              <a:cs typeface="Arial"/>
              <a:sym typeface="Arial"/>
            </a:endParaRPr>
          </a:p>
        </p:txBody>
      </p:sp>
      <p:sp>
        <p:nvSpPr>
          <p:cNvPr id="128" name="Google Shape;128;p4"/>
          <p:cNvSpPr/>
          <p:nvPr/>
        </p:nvSpPr>
        <p:spPr>
          <a:xfrm>
            <a:off x="5001768" y="2624328"/>
            <a:ext cx="1371600" cy="22860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320"/>
              <a:buFont typeface="Arial"/>
              <a:buNone/>
            </a:pPr>
            <a:r>
              <a:rPr b="1" i="0" lang="en-US" sz="1320" u="none" cap="none" strike="noStrike">
                <a:solidFill>
                  <a:srgbClr val="173B63"/>
                </a:solidFill>
                <a:latin typeface="Arial"/>
                <a:ea typeface="Arial"/>
                <a:cs typeface="Arial"/>
                <a:sym typeface="Arial"/>
              </a:rPr>
              <a:t>team-b-app</a:t>
            </a:r>
            <a:endParaRPr b="0" i="0" sz="1320" u="none" cap="none" strike="noStrike">
              <a:solidFill>
                <a:schemeClr val="dk1"/>
              </a:solidFill>
              <a:latin typeface="Arial"/>
              <a:ea typeface="Arial"/>
              <a:cs typeface="Arial"/>
              <a:sym typeface="Arial"/>
            </a:endParaRPr>
          </a:p>
        </p:txBody>
      </p:sp>
      <p:sp>
        <p:nvSpPr>
          <p:cNvPr id="129" name="Google Shape;129;p4"/>
          <p:cNvSpPr/>
          <p:nvPr/>
        </p:nvSpPr>
        <p:spPr>
          <a:xfrm>
            <a:off x="960120" y="3794760"/>
            <a:ext cx="1600200" cy="960120"/>
          </a:xfrm>
          <a:prstGeom prst="roundRect">
            <a:avLst>
              <a:gd fmla="val 4762" name="adj"/>
            </a:avLst>
          </a:prstGeom>
          <a:solidFill>
            <a:srgbClr val="EAF2F9"/>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4"/>
          <p:cNvSpPr/>
          <p:nvPr/>
        </p:nvSpPr>
        <p:spPr>
          <a:xfrm>
            <a:off x="1069848" y="3959352"/>
            <a:ext cx="1371600" cy="20116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A6B7B"/>
              </a:buClr>
              <a:buSzPts val="1000"/>
              <a:buFont typeface="Arial"/>
              <a:buNone/>
            </a:pPr>
            <a:r>
              <a:rPr b="1" i="0" lang="en-US" sz="1000" u="none" cap="none" strike="noStrike">
                <a:solidFill>
                  <a:srgbClr val="5A6B7B"/>
                </a:solidFill>
                <a:latin typeface="Arial"/>
                <a:ea typeface="Arial"/>
                <a:cs typeface="Arial"/>
                <a:sym typeface="Arial"/>
              </a:rPr>
              <a:t>Namespace</a:t>
            </a:r>
            <a:endParaRPr b="0" i="0" sz="1000" u="none" cap="none" strike="noStrike">
              <a:solidFill>
                <a:schemeClr val="dk1"/>
              </a:solidFill>
              <a:latin typeface="Arial"/>
              <a:ea typeface="Arial"/>
              <a:cs typeface="Arial"/>
              <a:sym typeface="Arial"/>
            </a:endParaRPr>
          </a:p>
        </p:txBody>
      </p:sp>
      <p:sp>
        <p:nvSpPr>
          <p:cNvPr id="131" name="Google Shape;131;p4"/>
          <p:cNvSpPr/>
          <p:nvPr/>
        </p:nvSpPr>
        <p:spPr>
          <a:xfrm>
            <a:off x="1069848" y="4270248"/>
            <a:ext cx="1371600" cy="22860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320"/>
              <a:buFont typeface="Arial"/>
              <a:buNone/>
            </a:pPr>
            <a:r>
              <a:rPr b="1" i="0" lang="en-US" sz="1320" u="none" cap="none" strike="noStrike">
                <a:solidFill>
                  <a:srgbClr val="173B63"/>
                </a:solidFill>
                <a:latin typeface="Arial"/>
                <a:ea typeface="Arial"/>
                <a:cs typeface="Arial"/>
                <a:sym typeface="Arial"/>
              </a:rPr>
              <a:t>team-a-data</a:t>
            </a:r>
            <a:endParaRPr b="0" i="0" sz="1320" u="none" cap="none" strike="noStrike">
              <a:solidFill>
                <a:schemeClr val="dk1"/>
              </a:solidFill>
              <a:latin typeface="Arial"/>
              <a:ea typeface="Arial"/>
              <a:cs typeface="Arial"/>
              <a:sym typeface="Arial"/>
            </a:endParaRPr>
          </a:p>
        </p:txBody>
      </p:sp>
      <p:sp>
        <p:nvSpPr>
          <p:cNvPr id="132" name="Google Shape;132;p4"/>
          <p:cNvSpPr/>
          <p:nvPr/>
        </p:nvSpPr>
        <p:spPr>
          <a:xfrm>
            <a:off x="2926080" y="3794760"/>
            <a:ext cx="1600200" cy="960120"/>
          </a:xfrm>
          <a:prstGeom prst="roundRect">
            <a:avLst>
              <a:gd fmla="val 4762" name="adj"/>
            </a:avLst>
          </a:prstGeom>
          <a:solidFill>
            <a:srgbClr val="EEF2F6"/>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4"/>
          <p:cNvSpPr/>
          <p:nvPr/>
        </p:nvSpPr>
        <p:spPr>
          <a:xfrm>
            <a:off x="3035808" y="3959352"/>
            <a:ext cx="1371600" cy="20116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A6B7B"/>
              </a:buClr>
              <a:buSzPts val="1000"/>
              <a:buFont typeface="Arial"/>
              <a:buNone/>
            </a:pPr>
            <a:r>
              <a:rPr b="1" i="0" lang="en-US" sz="1000" u="none" cap="none" strike="noStrike">
                <a:solidFill>
                  <a:srgbClr val="5A6B7B"/>
                </a:solidFill>
                <a:latin typeface="Arial"/>
                <a:ea typeface="Arial"/>
                <a:cs typeface="Arial"/>
                <a:sym typeface="Arial"/>
              </a:rPr>
              <a:t>Namespace</a:t>
            </a:r>
            <a:endParaRPr b="0" i="0" sz="1000" u="none" cap="none" strike="noStrike">
              <a:solidFill>
                <a:schemeClr val="dk1"/>
              </a:solidFill>
              <a:latin typeface="Arial"/>
              <a:ea typeface="Arial"/>
              <a:cs typeface="Arial"/>
              <a:sym typeface="Arial"/>
            </a:endParaRPr>
          </a:p>
        </p:txBody>
      </p:sp>
      <p:sp>
        <p:nvSpPr>
          <p:cNvPr id="134" name="Google Shape;134;p4"/>
          <p:cNvSpPr/>
          <p:nvPr/>
        </p:nvSpPr>
        <p:spPr>
          <a:xfrm>
            <a:off x="3035808" y="4270248"/>
            <a:ext cx="1371600" cy="22860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320"/>
              <a:buFont typeface="Arial"/>
              <a:buNone/>
            </a:pPr>
            <a:r>
              <a:rPr b="1" i="0" lang="en-US" sz="1320" u="none" cap="none" strike="noStrike">
                <a:solidFill>
                  <a:srgbClr val="173B63"/>
                </a:solidFill>
                <a:latin typeface="Arial"/>
                <a:ea typeface="Arial"/>
                <a:cs typeface="Arial"/>
                <a:sym typeface="Arial"/>
              </a:rPr>
              <a:t>team-b-dev</a:t>
            </a:r>
            <a:endParaRPr b="0" i="0" sz="1320" u="none" cap="none" strike="noStrike">
              <a:solidFill>
                <a:schemeClr val="dk1"/>
              </a:solidFill>
              <a:latin typeface="Arial"/>
              <a:ea typeface="Arial"/>
              <a:cs typeface="Arial"/>
              <a:sym typeface="Arial"/>
            </a:endParaRPr>
          </a:p>
        </p:txBody>
      </p:sp>
      <p:sp>
        <p:nvSpPr>
          <p:cNvPr id="135" name="Google Shape;135;p4"/>
          <p:cNvSpPr/>
          <p:nvPr/>
        </p:nvSpPr>
        <p:spPr>
          <a:xfrm>
            <a:off x="4892040" y="3794760"/>
            <a:ext cx="1600200" cy="960120"/>
          </a:xfrm>
          <a:prstGeom prst="roundRect">
            <a:avLst>
              <a:gd fmla="val 4762" name="adj"/>
            </a:avLst>
          </a:prstGeom>
          <a:solidFill>
            <a:srgbClr val="FFF3D9"/>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4"/>
          <p:cNvSpPr/>
          <p:nvPr/>
        </p:nvSpPr>
        <p:spPr>
          <a:xfrm>
            <a:off x="5001768" y="3959352"/>
            <a:ext cx="1371600" cy="20116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A6B7B"/>
              </a:buClr>
              <a:buSzPts val="1000"/>
              <a:buFont typeface="Arial"/>
              <a:buNone/>
            </a:pPr>
            <a:r>
              <a:rPr b="1" i="0" lang="en-US" sz="1000" u="none" cap="none" strike="noStrike">
                <a:solidFill>
                  <a:srgbClr val="5A6B7B"/>
                </a:solidFill>
                <a:latin typeface="Arial"/>
                <a:ea typeface="Arial"/>
                <a:cs typeface="Arial"/>
                <a:sym typeface="Arial"/>
              </a:rPr>
              <a:t>Namespace</a:t>
            </a:r>
            <a:endParaRPr b="0" i="0" sz="1000" u="none" cap="none" strike="noStrike">
              <a:solidFill>
                <a:schemeClr val="dk1"/>
              </a:solidFill>
              <a:latin typeface="Arial"/>
              <a:ea typeface="Arial"/>
              <a:cs typeface="Arial"/>
              <a:sym typeface="Arial"/>
            </a:endParaRPr>
          </a:p>
        </p:txBody>
      </p:sp>
      <p:sp>
        <p:nvSpPr>
          <p:cNvPr id="137" name="Google Shape;137;p4"/>
          <p:cNvSpPr/>
          <p:nvPr/>
        </p:nvSpPr>
        <p:spPr>
          <a:xfrm>
            <a:off x="5001768" y="4270248"/>
            <a:ext cx="1371600" cy="22860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320"/>
              <a:buFont typeface="Arial"/>
              <a:buNone/>
            </a:pPr>
            <a:r>
              <a:rPr b="1" i="0" lang="en-US" sz="1320" u="none" cap="none" strike="noStrike">
                <a:solidFill>
                  <a:srgbClr val="173B63"/>
                </a:solidFill>
                <a:latin typeface="Arial"/>
                <a:ea typeface="Arial"/>
                <a:cs typeface="Arial"/>
                <a:sym typeface="Arial"/>
              </a:rPr>
              <a:t>shared-tools</a:t>
            </a:r>
            <a:endParaRPr b="0" i="0" sz="1320" u="none" cap="none" strike="noStrike">
              <a:solidFill>
                <a:schemeClr val="dk1"/>
              </a:solidFill>
              <a:latin typeface="Arial"/>
              <a:ea typeface="Arial"/>
              <a:cs typeface="Arial"/>
              <a:sym typeface="Arial"/>
            </a:endParaRPr>
          </a:p>
        </p:txBody>
      </p:sp>
      <p:sp>
        <p:nvSpPr>
          <p:cNvPr id="138" name="Google Shape;138;p4"/>
          <p:cNvSpPr/>
          <p:nvPr/>
        </p:nvSpPr>
        <p:spPr>
          <a:xfrm>
            <a:off x="7452360" y="1508760"/>
            <a:ext cx="3520440" cy="329184"/>
          </a:xfrm>
          <a:prstGeom prst="roundRect">
            <a:avLst>
              <a:gd fmla="val 22222" name="adj"/>
            </a:avLst>
          </a:prstGeom>
          <a:solidFill>
            <a:srgbClr val="FBEAEA"/>
          </a:solidFill>
          <a:ln cap="flat" cmpd="sng" w="12700">
            <a:solidFill>
              <a:srgbClr val="FBEAE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4"/>
          <p:cNvSpPr/>
          <p:nvPr/>
        </p:nvSpPr>
        <p:spPr>
          <a:xfrm>
            <a:off x="7562088" y="1568196"/>
            <a:ext cx="3300984" cy="18288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A24545"/>
              </a:buClr>
              <a:buSzPts val="950"/>
              <a:buFont typeface="Arial"/>
              <a:buNone/>
            </a:pPr>
            <a:r>
              <a:rPr b="1" i="0" lang="en-US" sz="950" u="none" cap="none" strike="noStrike">
                <a:solidFill>
                  <a:srgbClr val="A24545"/>
                </a:solidFill>
                <a:latin typeface="Arial"/>
                <a:ea typeface="Arial"/>
                <a:cs typeface="Arial"/>
                <a:sym typeface="Arial"/>
              </a:rPr>
              <a:t>WHAT THE ADMIN MUST ASSEMBLE</a:t>
            </a:r>
            <a:endParaRPr b="0" i="0" sz="950" u="none" cap="none" strike="noStrike">
              <a:solidFill>
                <a:schemeClr val="dk1"/>
              </a:solidFill>
              <a:latin typeface="Arial"/>
              <a:ea typeface="Arial"/>
              <a:cs typeface="Arial"/>
              <a:sym typeface="Arial"/>
            </a:endParaRPr>
          </a:p>
        </p:txBody>
      </p:sp>
      <p:sp>
        <p:nvSpPr>
          <p:cNvPr id="140" name="Google Shape;140;p4"/>
          <p:cNvSpPr/>
          <p:nvPr/>
        </p:nvSpPr>
        <p:spPr>
          <a:xfrm>
            <a:off x="7543800" y="2176272"/>
            <a:ext cx="118872" cy="118872"/>
          </a:xfrm>
          <a:prstGeom prst="ellipse">
            <a:avLst/>
          </a:prstGeom>
          <a:solidFill>
            <a:srgbClr val="A24545"/>
          </a:solidFill>
          <a:ln cap="flat" cmpd="sng" w="12700">
            <a:solidFill>
              <a:srgbClr val="A245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4"/>
          <p:cNvSpPr/>
          <p:nvPr/>
        </p:nvSpPr>
        <p:spPr>
          <a:xfrm>
            <a:off x="7772400" y="2057400"/>
            <a:ext cx="3429000" cy="56692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B2838"/>
              </a:buClr>
              <a:buSzPts val="1620"/>
              <a:buFont typeface="Arial"/>
              <a:buNone/>
            </a:pPr>
            <a:r>
              <a:rPr b="0" i="0" lang="en-US" sz="1620" u="none" cap="none" strike="noStrike">
                <a:solidFill>
                  <a:srgbClr val="1B2838"/>
                </a:solidFill>
                <a:latin typeface="Arial"/>
                <a:ea typeface="Arial"/>
                <a:cs typeface="Arial"/>
                <a:sym typeface="Arial"/>
              </a:rPr>
              <a:t>Repeat RBAC and baseline resources</a:t>
            </a:r>
            <a:endParaRPr b="0" i="0" sz="1620" u="none" cap="none" strike="noStrike">
              <a:solidFill>
                <a:schemeClr val="dk1"/>
              </a:solidFill>
              <a:latin typeface="Arial"/>
              <a:ea typeface="Arial"/>
              <a:cs typeface="Arial"/>
              <a:sym typeface="Arial"/>
            </a:endParaRPr>
          </a:p>
        </p:txBody>
      </p:sp>
      <p:sp>
        <p:nvSpPr>
          <p:cNvPr id="142" name="Google Shape;142;p4"/>
          <p:cNvSpPr/>
          <p:nvPr/>
        </p:nvSpPr>
        <p:spPr>
          <a:xfrm>
            <a:off x="7543800" y="2743200"/>
            <a:ext cx="118872" cy="118872"/>
          </a:xfrm>
          <a:prstGeom prst="ellipse">
            <a:avLst/>
          </a:prstGeom>
          <a:solidFill>
            <a:srgbClr val="A24545"/>
          </a:solidFill>
          <a:ln cap="flat" cmpd="sng" w="12700">
            <a:solidFill>
              <a:srgbClr val="A245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4"/>
          <p:cNvSpPr/>
          <p:nvPr/>
        </p:nvSpPr>
        <p:spPr>
          <a:xfrm>
            <a:off x="7772400" y="2624328"/>
            <a:ext cx="3429000" cy="56692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B2838"/>
              </a:buClr>
              <a:buSzPts val="1620"/>
              <a:buFont typeface="Arial"/>
              <a:buNone/>
            </a:pPr>
            <a:r>
              <a:rPr b="0" i="0" lang="en-US" sz="1620" u="none" cap="none" strike="noStrike">
                <a:solidFill>
                  <a:srgbClr val="1B2838"/>
                </a:solidFill>
                <a:latin typeface="Arial"/>
                <a:ea typeface="Arial"/>
                <a:cs typeface="Arial"/>
                <a:sym typeface="Arial"/>
              </a:rPr>
              <a:t>Keep labels and policies consistent</a:t>
            </a:r>
            <a:endParaRPr b="0" i="0" sz="1620" u="none" cap="none" strike="noStrike">
              <a:solidFill>
                <a:schemeClr val="dk1"/>
              </a:solidFill>
              <a:latin typeface="Arial"/>
              <a:ea typeface="Arial"/>
              <a:cs typeface="Arial"/>
              <a:sym typeface="Arial"/>
            </a:endParaRPr>
          </a:p>
        </p:txBody>
      </p:sp>
      <p:sp>
        <p:nvSpPr>
          <p:cNvPr id="144" name="Google Shape;144;p4"/>
          <p:cNvSpPr/>
          <p:nvPr/>
        </p:nvSpPr>
        <p:spPr>
          <a:xfrm>
            <a:off x="7543800" y="3310128"/>
            <a:ext cx="118872" cy="118872"/>
          </a:xfrm>
          <a:prstGeom prst="ellipse">
            <a:avLst/>
          </a:prstGeom>
          <a:solidFill>
            <a:srgbClr val="A24545"/>
          </a:solidFill>
          <a:ln cap="flat" cmpd="sng" w="12700">
            <a:solidFill>
              <a:srgbClr val="A245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4"/>
          <p:cNvSpPr/>
          <p:nvPr/>
        </p:nvSpPr>
        <p:spPr>
          <a:xfrm>
            <a:off x="7772400" y="3191256"/>
            <a:ext cx="3429000" cy="56692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B2838"/>
              </a:buClr>
              <a:buSzPts val="1620"/>
              <a:buFont typeface="Arial"/>
              <a:buNone/>
            </a:pPr>
            <a:r>
              <a:rPr b="0" i="0" lang="en-US" sz="1620" u="none" cap="none" strike="noStrike">
                <a:solidFill>
                  <a:srgbClr val="1B2838"/>
                </a:solidFill>
                <a:latin typeface="Arial"/>
                <a:ea typeface="Arial"/>
                <a:cs typeface="Arial"/>
                <a:sym typeface="Arial"/>
              </a:rPr>
              <a:t>Manage namespace creation tickets</a:t>
            </a:r>
            <a:endParaRPr b="0" i="0" sz="1620" u="none" cap="none" strike="noStrike">
              <a:solidFill>
                <a:schemeClr val="dk1"/>
              </a:solidFill>
              <a:latin typeface="Arial"/>
              <a:ea typeface="Arial"/>
              <a:cs typeface="Arial"/>
              <a:sym typeface="Arial"/>
            </a:endParaRPr>
          </a:p>
        </p:txBody>
      </p:sp>
      <p:sp>
        <p:nvSpPr>
          <p:cNvPr id="146" name="Google Shape;146;p4"/>
          <p:cNvSpPr/>
          <p:nvPr/>
        </p:nvSpPr>
        <p:spPr>
          <a:xfrm>
            <a:off x="7543800" y="3877056"/>
            <a:ext cx="118872" cy="118872"/>
          </a:xfrm>
          <a:prstGeom prst="ellipse">
            <a:avLst/>
          </a:prstGeom>
          <a:solidFill>
            <a:srgbClr val="A24545"/>
          </a:solidFill>
          <a:ln cap="flat" cmpd="sng" w="12700">
            <a:solidFill>
              <a:srgbClr val="A245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4"/>
          <p:cNvSpPr/>
          <p:nvPr/>
        </p:nvSpPr>
        <p:spPr>
          <a:xfrm>
            <a:off x="7772400" y="3758184"/>
            <a:ext cx="3429000" cy="56692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B2838"/>
              </a:buClr>
              <a:buSzPts val="1620"/>
              <a:buFont typeface="Arial"/>
              <a:buNone/>
            </a:pPr>
            <a:r>
              <a:rPr b="0" i="0" lang="en-US" sz="1620" u="none" cap="none" strike="noStrike">
                <a:solidFill>
                  <a:srgbClr val="1B2838"/>
                </a:solidFill>
                <a:latin typeface="Arial"/>
                <a:ea typeface="Arial"/>
                <a:cs typeface="Arial"/>
                <a:sym typeface="Arial"/>
              </a:rPr>
              <a:t>Aggregate budgets across namespaces</a:t>
            </a:r>
            <a:endParaRPr b="0" i="0" sz="1620" u="none" cap="none" strike="noStrike">
              <a:solidFill>
                <a:schemeClr val="dk1"/>
              </a:solidFill>
              <a:latin typeface="Arial"/>
              <a:ea typeface="Arial"/>
              <a:cs typeface="Arial"/>
              <a:sym typeface="Arial"/>
            </a:endParaRPr>
          </a:p>
        </p:txBody>
      </p:sp>
      <p:sp>
        <p:nvSpPr>
          <p:cNvPr id="148" name="Google Shape;148;p4"/>
          <p:cNvSpPr/>
          <p:nvPr/>
        </p:nvSpPr>
        <p:spPr>
          <a:xfrm>
            <a:off x="7543800" y="4443984"/>
            <a:ext cx="118872" cy="118872"/>
          </a:xfrm>
          <a:prstGeom prst="ellipse">
            <a:avLst/>
          </a:prstGeom>
          <a:solidFill>
            <a:srgbClr val="A24545"/>
          </a:solidFill>
          <a:ln cap="flat" cmpd="sng" w="12700">
            <a:solidFill>
              <a:srgbClr val="A245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4"/>
          <p:cNvSpPr/>
          <p:nvPr/>
        </p:nvSpPr>
        <p:spPr>
          <a:xfrm>
            <a:off x="7772400" y="4325112"/>
            <a:ext cx="3429000" cy="56692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B2838"/>
              </a:buClr>
              <a:buSzPts val="1620"/>
              <a:buFont typeface="Arial"/>
              <a:buNone/>
            </a:pPr>
            <a:r>
              <a:rPr b="0" i="0" lang="en-US" sz="1620" u="none" cap="none" strike="noStrike">
                <a:solidFill>
                  <a:srgbClr val="1B2838"/>
                </a:solidFill>
                <a:latin typeface="Arial"/>
                <a:ea typeface="Arial"/>
                <a:cs typeface="Arial"/>
                <a:sym typeface="Arial"/>
              </a:rPr>
              <a:t>Decide who may administer the slice</a:t>
            </a:r>
            <a:endParaRPr b="0" i="0" sz="1620" u="none" cap="none" strike="noStrike">
              <a:solidFill>
                <a:schemeClr val="dk1"/>
              </a:solidFill>
              <a:latin typeface="Arial"/>
              <a:ea typeface="Arial"/>
              <a:cs typeface="Arial"/>
              <a:sym typeface="Arial"/>
            </a:endParaRPr>
          </a:p>
        </p:txBody>
      </p:sp>
      <p:sp>
        <p:nvSpPr>
          <p:cNvPr id="150" name="Google Shape;150;p4"/>
          <p:cNvSpPr/>
          <p:nvPr/>
        </p:nvSpPr>
        <p:spPr>
          <a:xfrm>
            <a:off x="7223800" y="4965774"/>
            <a:ext cx="4069200" cy="1285500"/>
          </a:xfrm>
          <a:prstGeom prst="roundRect">
            <a:avLst>
              <a:gd fmla="val 6667" name="adj"/>
            </a:avLst>
          </a:prstGeom>
          <a:solidFill>
            <a:srgbClr val="DDF7FA"/>
          </a:solidFill>
          <a:ln cap="flat" cmpd="sng" w="12700">
            <a:solidFill>
              <a:srgbClr val="DDF7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4"/>
          <p:cNvSpPr/>
          <p:nvPr/>
        </p:nvSpPr>
        <p:spPr>
          <a:xfrm>
            <a:off x="7223760" y="5074920"/>
            <a:ext cx="73152" cy="685800"/>
          </a:xfrm>
          <a:prstGeom prst="rect">
            <a:avLst/>
          </a:prstGeom>
          <a:solidFill>
            <a:srgbClr val="12C7D9"/>
          </a:solidFill>
          <a:ln cap="flat" cmpd="sng" w="127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4"/>
          <p:cNvSpPr/>
          <p:nvPr/>
        </p:nvSpPr>
        <p:spPr>
          <a:xfrm>
            <a:off x="7461555" y="5430187"/>
            <a:ext cx="3593700" cy="35670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2000"/>
              <a:buFont typeface="Arial"/>
              <a:buNone/>
            </a:pPr>
            <a:r>
              <a:rPr b="1" i="1" lang="en-US" sz="2000" u="none" cap="none" strike="noStrike">
                <a:solidFill>
                  <a:srgbClr val="173B63"/>
                </a:solidFill>
                <a:latin typeface="Arial"/>
                <a:ea typeface="Arial"/>
                <a:cs typeface="Arial"/>
                <a:sym typeface="Arial"/>
              </a:rPr>
              <a:t>The missing abstraction is not another cluster. It is a tenant.</a:t>
            </a:r>
            <a:endParaRPr b="0" i="0" sz="2000" u="none" cap="none" strike="noStrike">
              <a:solidFill>
                <a:schemeClr val="dk1"/>
              </a:solidFill>
              <a:latin typeface="Arial"/>
              <a:ea typeface="Arial"/>
              <a:cs typeface="Arial"/>
              <a:sym typeface="Arial"/>
            </a:endParaRPr>
          </a:p>
        </p:txBody>
      </p:sp>
      <p:sp>
        <p:nvSpPr>
          <p:cNvPr id="153" name="Google Shape;153;p4"/>
          <p:cNvSpPr txBox="1"/>
          <p:nvPr>
            <p:ph idx="4294967295" type="sldNum"/>
          </p:nvPr>
        </p:nvSpPr>
        <p:spPr>
          <a:xfrm>
            <a:off x="11247120" y="6437376"/>
            <a:ext cx="411480" cy="201168"/>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fld id="{00000000-1234-1234-1234-123412341234}" type="slidenum">
              <a:rPr b="0" i="0" lang="en-US" sz="900" u="none" cap="none" strike="noStrike">
                <a:solidFill>
                  <a:srgbClr val="7A8794"/>
                </a:solidFill>
                <a:latin typeface="Arial"/>
                <a:ea typeface="Arial"/>
                <a:cs typeface="Arial"/>
                <a:sym typeface="Arial"/>
              </a:rPr>
              <a:t>‹#›</a:t>
            </a:fld>
            <a:endParaRPr b="0" i="0" sz="900" u="none" cap="none" strike="noStrike">
              <a:solidFill>
                <a:srgbClr val="7A8794"/>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5"/>
          <p:cNvSpPr/>
          <p:nvPr/>
        </p:nvSpPr>
        <p:spPr>
          <a:xfrm>
            <a:off x="530352" y="384048"/>
            <a:ext cx="10972800" cy="51206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2800"/>
              <a:buFont typeface="Arial"/>
              <a:buNone/>
            </a:pPr>
            <a:r>
              <a:rPr b="1" i="0" lang="en-US" sz="2800" u="none" cap="none" strike="noStrike">
                <a:solidFill>
                  <a:srgbClr val="173B63"/>
                </a:solidFill>
                <a:latin typeface="Arial"/>
                <a:ea typeface="Arial"/>
                <a:cs typeface="Arial"/>
                <a:sym typeface="Arial"/>
              </a:rPr>
              <a:t>Capsule adds a lightweight Tenant above namespaces</a:t>
            </a:r>
            <a:endParaRPr b="0" i="0" sz="2800" u="none" cap="none" strike="noStrike">
              <a:solidFill>
                <a:schemeClr val="dk1"/>
              </a:solidFill>
              <a:latin typeface="Arial"/>
              <a:ea typeface="Arial"/>
              <a:cs typeface="Arial"/>
              <a:sym typeface="Arial"/>
            </a:endParaRPr>
          </a:p>
        </p:txBody>
      </p:sp>
      <p:sp>
        <p:nvSpPr>
          <p:cNvPr id="160" name="Google Shape;160;p5"/>
          <p:cNvSpPr/>
          <p:nvPr/>
        </p:nvSpPr>
        <p:spPr>
          <a:xfrm>
            <a:off x="548640" y="932688"/>
            <a:ext cx="10789920" cy="310896"/>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5A6B7B"/>
              </a:buClr>
              <a:buSzPts val="1450"/>
              <a:buFont typeface="Arial"/>
              <a:buNone/>
            </a:pPr>
            <a:r>
              <a:rPr b="0" i="0" lang="en-US" sz="1450" u="none" cap="none" strike="noStrike">
                <a:solidFill>
                  <a:srgbClr val="5A6B7B"/>
                </a:solidFill>
                <a:latin typeface="Arial"/>
                <a:ea typeface="Arial"/>
                <a:cs typeface="Arial"/>
                <a:sym typeface="Arial"/>
              </a:rPr>
              <a:t>A Tenant groups namespaces under common owners, budgets, permissions</a:t>
            </a:r>
            <a:r>
              <a:rPr lang="en-US" sz="1450">
                <a:solidFill>
                  <a:srgbClr val="5A6B7B"/>
                </a:solidFill>
              </a:rPr>
              <a:t> </a:t>
            </a:r>
            <a:r>
              <a:rPr b="0" i="0" lang="en-US" sz="1450" u="none" cap="none" strike="noStrike">
                <a:solidFill>
                  <a:srgbClr val="5A6B7B"/>
                </a:solidFill>
                <a:latin typeface="Arial"/>
                <a:ea typeface="Arial"/>
                <a:cs typeface="Arial"/>
                <a:sym typeface="Arial"/>
              </a:rPr>
              <a:t>and guardrails.</a:t>
            </a:r>
            <a:endParaRPr b="0" i="0" sz="1450" u="none" cap="none" strike="noStrike">
              <a:solidFill>
                <a:schemeClr val="dk1"/>
              </a:solidFill>
              <a:latin typeface="Arial"/>
              <a:ea typeface="Arial"/>
              <a:cs typeface="Arial"/>
              <a:sym typeface="Arial"/>
            </a:endParaRPr>
          </a:p>
        </p:txBody>
      </p:sp>
      <p:sp>
        <p:nvSpPr>
          <p:cNvPr id="161" name="Google Shape;161;p5"/>
          <p:cNvSpPr/>
          <p:nvPr/>
        </p:nvSpPr>
        <p:spPr>
          <a:xfrm>
            <a:off x="685800" y="2194560"/>
            <a:ext cx="1828800" cy="1143000"/>
          </a:xfrm>
          <a:prstGeom prst="roundRect">
            <a:avLst>
              <a:gd fmla="val 4000" name="adj"/>
            </a:avLst>
          </a:prstGeom>
          <a:solidFill>
            <a:srgbClr val="173B63"/>
          </a:solidFill>
          <a:ln cap="flat" cmpd="sng" w="12700">
            <a:solidFill>
              <a:srgbClr val="173B6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5"/>
          <p:cNvSpPr/>
          <p:nvPr/>
        </p:nvSpPr>
        <p:spPr>
          <a:xfrm>
            <a:off x="868680" y="2487168"/>
            <a:ext cx="146304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800"/>
              <a:buFont typeface="Arial"/>
              <a:buNone/>
            </a:pPr>
            <a:r>
              <a:rPr b="1" i="0" lang="en-US" sz="1800" u="none" cap="none" strike="noStrike">
                <a:solidFill>
                  <a:srgbClr val="FFFFFF"/>
                </a:solidFill>
                <a:latin typeface="Arial"/>
                <a:ea typeface="Arial"/>
                <a:cs typeface="Arial"/>
                <a:sym typeface="Arial"/>
              </a:rPr>
              <a:t>Cluster Admin</a:t>
            </a:r>
            <a:endParaRPr b="0" i="0" sz="1800" u="none" cap="none" strike="noStrike">
              <a:solidFill>
                <a:schemeClr val="dk1"/>
              </a:solidFill>
              <a:latin typeface="Arial"/>
              <a:ea typeface="Arial"/>
              <a:cs typeface="Arial"/>
              <a:sym typeface="Arial"/>
            </a:endParaRPr>
          </a:p>
        </p:txBody>
      </p:sp>
      <p:sp>
        <p:nvSpPr>
          <p:cNvPr id="163" name="Google Shape;163;p5"/>
          <p:cNvSpPr/>
          <p:nvPr/>
        </p:nvSpPr>
        <p:spPr>
          <a:xfrm>
            <a:off x="868680" y="2834640"/>
            <a:ext cx="1463040" cy="228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DE8F2"/>
              </a:buClr>
              <a:buSzPts val="1150"/>
              <a:buFont typeface="Arial"/>
              <a:buNone/>
            </a:pPr>
            <a:r>
              <a:rPr b="0" i="0" lang="en-US" sz="1150" u="none" cap="none" strike="noStrike">
                <a:solidFill>
                  <a:srgbClr val="DDE8F2"/>
                </a:solidFill>
                <a:latin typeface="Arial"/>
                <a:ea typeface="Arial"/>
                <a:cs typeface="Arial"/>
                <a:sym typeface="Arial"/>
              </a:rPr>
              <a:t>defines the boundary</a:t>
            </a:r>
            <a:endParaRPr b="0" i="0" sz="1150" u="none" cap="none" strike="noStrike">
              <a:solidFill>
                <a:schemeClr val="dk1"/>
              </a:solidFill>
              <a:latin typeface="Arial"/>
              <a:ea typeface="Arial"/>
              <a:cs typeface="Arial"/>
              <a:sym typeface="Arial"/>
            </a:endParaRPr>
          </a:p>
        </p:txBody>
      </p:sp>
      <p:cxnSp>
        <p:nvCxnSpPr>
          <p:cNvPr id="164" name="Google Shape;164;p5"/>
          <p:cNvCxnSpPr/>
          <p:nvPr/>
        </p:nvCxnSpPr>
        <p:spPr>
          <a:xfrm>
            <a:off x="2514600" y="2761488"/>
            <a:ext cx="960120" cy="0"/>
          </a:xfrm>
          <a:prstGeom prst="straightConnector1">
            <a:avLst/>
          </a:prstGeom>
          <a:noFill/>
          <a:ln cap="flat" cmpd="sng" w="38100">
            <a:solidFill>
              <a:srgbClr val="12C7D9"/>
            </a:solidFill>
            <a:prstDash val="solid"/>
            <a:round/>
            <a:headEnd len="sm" w="sm" type="none"/>
            <a:tailEnd len="med" w="med" type="triangle"/>
          </a:ln>
        </p:spPr>
      </p:cxnSp>
      <p:sp>
        <p:nvSpPr>
          <p:cNvPr id="165" name="Google Shape;165;p5"/>
          <p:cNvSpPr/>
          <p:nvPr/>
        </p:nvSpPr>
        <p:spPr>
          <a:xfrm>
            <a:off x="3474720" y="1389888"/>
            <a:ext cx="7909560" cy="4389120"/>
          </a:xfrm>
          <a:prstGeom prst="roundRect">
            <a:avLst>
              <a:gd fmla="val 1042" name="adj"/>
            </a:avLst>
          </a:prstGeom>
          <a:solidFill>
            <a:srgbClr val="DDF7FA"/>
          </a:solidFill>
          <a:ln cap="flat" cmpd="sng" w="2540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5"/>
          <p:cNvSpPr/>
          <p:nvPr/>
        </p:nvSpPr>
        <p:spPr>
          <a:xfrm>
            <a:off x="3794760" y="1645920"/>
            <a:ext cx="22860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73B63"/>
              </a:buClr>
              <a:buSzPts val="2300"/>
              <a:buFont typeface="Arial"/>
              <a:buNone/>
            </a:pPr>
            <a:r>
              <a:rPr b="1" i="0" lang="en-US" sz="2300" u="none" cap="none" strike="noStrike">
                <a:solidFill>
                  <a:srgbClr val="173B63"/>
                </a:solidFill>
                <a:latin typeface="Arial"/>
                <a:ea typeface="Arial"/>
                <a:cs typeface="Arial"/>
                <a:sym typeface="Arial"/>
              </a:rPr>
              <a:t>Tenant: solar</a:t>
            </a:r>
            <a:endParaRPr b="0" i="0" sz="2300" u="none" cap="none" strike="noStrike">
              <a:solidFill>
                <a:schemeClr val="dk1"/>
              </a:solidFill>
              <a:latin typeface="Arial"/>
              <a:ea typeface="Arial"/>
              <a:cs typeface="Arial"/>
              <a:sym typeface="Arial"/>
            </a:endParaRPr>
          </a:p>
        </p:txBody>
      </p:sp>
      <p:sp>
        <p:nvSpPr>
          <p:cNvPr id="167" name="Google Shape;167;p5"/>
          <p:cNvSpPr/>
          <p:nvPr/>
        </p:nvSpPr>
        <p:spPr>
          <a:xfrm>
            <a:off x="7726680" y="1719072"/>
            <a:ext cx="3246120" cy="256032"/>
          </a:xfrm>
          <a:prstGeom prst="rect">
            <a:avLst/>
          </a:prstGeom>
          <a:noFill/>
          <a:ln>
            <a:noFill/>
          </a:ln>
        </p:spPr>
        <p:txBody>
          <a:bodyPr anchorCtr="0" anchor="ctr" bIns="0" lIns="0" spcFirstLastPara="1" rIns="0" wrap="square" tIns="0">
            <a:normAutofit/>
          </a:bodyPr>
          <a:lstStyle/>
          <a:p>
            <a:pPr indent="0" lvl="0" marL="0" marR="0" rtl="0" algn="r">
              <a:spcBef>
                <a:spcPts val="0"/>
              </a:spcBef>
              <a:spcAft>
                <a:spcPts val="0"/>
              </a:spcAft>
              <a:buClr>
                <a:srgbClr val="2E5F8E"/>
              </a:buClr>
              <a:buSzPts val="1250"/>
              <a:buFont typeface="Arial"/>
              <a:buNone/>
            </a:pPr>
            <a:r>
              <a:rPr b="1" i="0" lang="en-US" sz="1250" u="none" cap="none" strike="noStrike">
                <a:solidFill>
                  <a:srgbClr val="2E5F8E"/>
                </a:solidFill>
                <a:latin typeface="Arial"/>
                <a:ea typeface="Arial"/>
                <a:cs typeface="Arial"/>
                <a:sym typeface="Arial"/>
              </a:rPr>
              <a:t>Owners: solar-platform-team</a:t>
            </a:r>
            <a:endParaRPr b="0" i="0" sz="1250" u="none" cap="none" strike="noStrike">
              <a:solidFill>
                <a:schemeClr val="dk1"/>
              </a:solidFill>
              <a:latin typeface="Arial"/>
              <a:ea typeface="Arial"/>
              <a:cs typeface="Arial"/>
              <a:sym typeface="Arial"/>
            </a:endParaRPr>
          </a:p>
        </p:txBody>
      </p:sp>
      <p:sp>
        <p:nvSpPr>
          <p:cNvPr id="168" name="Google Shape;168;p5"/>
          <p:cNvSpPr/>
          <p:nvPr/>
        </p:nvSpPr>
        <p:spPr>
          <a:xfrm>
            <a:off x="3794760" y="2176272"/>
            <a:ext cx="7269480" cy="749808"/>
          </a:xfrm>
          <a:prstGeom prst="roundRect">
            <a:avLst>
              <a:gd fmla="val 4878" name="adj"/>
            </a:avLst>
          </a:prstGeom>
          <a:solidFill>
            <a:srgbClr val="FFFFFF"/>
          </a:solidFill>
          <a:ln cap="flat" cmpd="sng" w="12700">
            <a:solidFill>
              <a:srgbClr val="A9DA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5"/>
          <p:cNvSpPr/>
          <p:nvPr/>
        </p:nvSpPr>
        <p:spPr>
          <a:xfrm>
            <a:off x="4023360" y="2359152"/>
            <a:ext cx="1417320" cy="23774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73B63"/>
              </a:buClr>
              <a:buSzPts val="1350"/>
              <a:buFont typeface="Arial"/>
              <a:buNone/>
            </a:pPr>
            <a:r>
              <a:rPr b="1" i="0" lang="en-US" sz="1350" u="none" cap="none" strike="noStrike">
                <a:solidFill>
                  <a:srgbClr val="173B63"/>
                </a:solidFill>
                <a:latin typeface="Arial"/>
                <a:ea typeface="Arial"/>
                <a:cs typeface="Arial"/>
                <a:sym typeface="Arial"/>
              </a:rPr>
              <a:t>Inherited boundary</a:t>
            </a:r>
            <a:endParaRPr b="0" i="0" sz="1350" u="none" cap="none" strike="noStrike">
              <a:solidFill>
                <a:schemeClr val="dk1"/>
              </a:solidFill>
              <a:latin typeface="Arial"/>
              <a:ea typeface="Arial"/>
              <a:cs typeface="Arial"/>
              <a:sym typeface="Arial"/>
            </a:endParaRPr>
          </a:p>
        </p:txBody>
      </p:sp>
      <p:sp>
        <p:nvSpPr>
          <p:cNvPr id="170" name="Google Shape;170;p5"/>
          <p:cNvSpPr/>
          <p:nvPr/>
        </p:nvSpPr>
        <p:spPr>
          <a:xfrm>
            <a:off x="5303520" y="2350008"/>
            <a:ext cx="5440680" cy="256032"/>
          </a:xfrm>
          <a:prstGeom prst="rect">
            <a:avLst/>
          </a:prstGeom>
          <a:noFill/>
          <a:ln>
            <a:noFill/>
          </a:ln>
        </p:spPr>
        <p:txBody>
          <a:bodyPr anchorCtr="0" anchor="ctr" bIns="0" lIns="0" spcFirstLastPara="1" rIns="0" wrap="square" tIns="0">
            <a:normAutofit/>
          </a:bodyPr>
          <a:lstStyle/>
          <a:p>
            <a:pPr indent="0" lvl="0" marL="0" marR="0" rtl="0" algn="r">
              <a:spcBef>
                <a:spcPts val="0"/>
              </a:spcBef>
              <a:spcAft>
                <a:spcPts val="0"/>
              </a:spcAft>
              <a:buClr>
                <a:srgbClr val="1B2838"/>
              </a:buClr>
              <a:buSzPts val="1300"/>
              <a:buFont typeface="Arial"/>
              <a:buNone/>
            </a:pPr>
            <a:r>
              <a:rPr b="0" i="0" lang="en-US" sz="1300" u="none" cap="none" strike="noStrike">
                <a:solidFill>
                  <a:srgbClr val="1B2838"/>
                </a:solidFill>
                <a:latin typeface="Arial"/>
                <a:ea typeface="Arial"/>
                <a:cs typeface="Arial"/>
                <a:sym typeface="Arial"/>
              </a:rPr>
              <a:t>RBAC  •  quotas  •  namespace rules  •  replicated resources  •  metadata</a:t>
            </a:r>
            <a:endParaRPr b="0" i="0" sz="1300" u="none" cap="none" strike="noStrike">
              <a:solidFill>
                <a:schemeClr val="dk1"/>
              </a:solidFill>
              <a:latin typeface="Arial"/>
              <a:ea typeface="Arial"/>
              <a:cs typeface="Arial"/>
              <a:sym typeface="Arial"/>
            </a:endParaRPr>
          </a:p>
        </p:txBody>
      </p:sp>
      <p:sp>
        <p:nvSpPr>
          <p:cNvPr id="171" name="Google Shape;171;p5"/>
          <p:cNvSpPr/>
          <p:nvPr/>
        </p:nvSpPr>
        <p:spPr>
          <a:xfrm>
            <a:off x="3794760" y="3429000"/>
            <a:ext cx="2057400" cy="1508760"/>
          </a:xfrm>
          <a:prstGeom prst="roundRect">
            <a:avLst>
              <a:gd fmla="val 3030" name="adj"/>
            </a:avLst>
          </a:prstGeom>
          <a:solidFill>
            <a:srgbClr val="FFFFFF"/>
          </a:solidFill>
          <a:ln cap="flat" cmpd="sng" w="1395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5"/>
          <p:cNvSpPr/>
          <p:nvPr/>
        </p:nvSpPr>
        <p:spPr>
          <a:xfrm>
            <a:off x="3959352" y="3639312"/>
            <a:ext cx="1728216" cy="20116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A6B7B"/>
              </a:buClr>
              <a:buSzPts val="1050"/>
              <a:buFont typeface="Arial"/>
              <a:buNone/>
            </a:pPr>
            <a:r>
              <a:rPr b="1" i="0" lang="en-US" sz="1050" u="none" cap="none" strike="noStrike">
                <a:solidFill>
                  <a:srgbClr val="5A6B7B"/>
                </a:solidFill>
                <a:latin typeface="Arial"/>
                <a:ea typeface="Arial"/>
                <a:cs typeface="Arial"/>
                <a:sym typeface="Arial"/>
              </a:rPr>
              <a:t>Namespace</a:t>
            </a:r>
            <a:endParaRPr b="0" i="0" sz="1050" u="none" cap="none" strike="noStrike">
              <a:solidFill>
                <a:schemeClr val="dk1"/>
              </a:solidFill>
              <a:latin typeface="Arial"/>
              <a:ea typeface="Arial"/>
              <a:cs typeface="Arial"/>
              <a:sym typeface="Arial"/>
            </a:endParaRPr>
          </a:p>
        </p:txBody>
      </p:sp>
      <p:sp>
        <p:nvSpPr>
          <p:cNvPr id="173" name="Google Shape;173;p5"/>
          <p:cNvSpPr/>
          <p:nvPr/>
        </p:nvSpPr>
        <p:spPr>
          <a:xfrm>
            <a:off x="3941064" y="3986784"/>
            <a:ext cx="1764792" cy="301752"/>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700"/>
              <a:buFont typeface="Arial"/>
              <a:buNone/>
            </a:pPr>
            <a:r>
              <a:rPr b="1" i="0" lang="en-US" sz="1700" u="none" cap="none" strike="noStrike">
                <a:solidFill>
                  <a:srgbClr val="173B63"/>
                </a:solidFill>
                <a:latin typeface="Arial"/>
                <a:ea typeface="Arial"/>
                <a:cs typeface="Arial"/>
                <a:sym typeface="Arial"/>
              </a:rPr>
              <a:t>solar-dev</a:t>
            </a:r>
            <a:endParaRPr b="0" i="0" sz="1700" u="none" cap="none" strike="noStrike">
              <a:solidFill>
                <a:schemeClr val="dk1"/>
              </a:solidFill>
              <a:latin typeface="Arial"/>
              <a:ea typeface="Arial"/>
              <a:cs typeface="Arial"/>
              <a:sym typeface="Arial"/>
            </a:endParaRPr>
          </a:p>
        </p:txBody>
      </p:sp>
      <p:sp>
        <p:nvSpPr>
          <p:cNvPr id="174" name="Google Shape;174;p5"/>
          <p:cNvSpPr/>
          <p:nvPr/>
        </p:nvSpPr>
        <p:spPr>
          <a:xfrm>
            <a:off x="4233672" y="4453128"/>
            <a:ext cx="1170432" cy="292608"/>
          </a:xfrm>
          <a:prstGeom prst="roundRect">
            <a:avLst>
              <a:gd fmla="val 12500" name="adj"/>
            </a:avLst>
          </a:prstGeom>
          <a:solidFill>
            <a:srgbClr val="EAF2F9"/>
          </a:solidFill>
          <a:ln cap="flat" cmpd="sng" w="12700">
            <a:solidFill>
              <a:srgbClr val="BDD3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5"/>
          <p:cNvSpPr/>
          <p:nvPr/>
        </p:nvSpPr>
        <p:spPr>
          <a:xfrm>
            <a:off x="4279392" y="4526280"/>
            <a:ext cx="1078992" cy="14630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E5F8E"/>
              </a:buClr>
              <a:buSzPts val="980"/>
              <a:buFont typeface="Arial"/>
              <a:buNone/>
            </a:pPr>
            <a:r>
              <a:rPr b="1" i="0" lang="en-US" sz="980" u="none" cap="none" strike="noStrike">
                <a:solidFill>
                  <a:srgbClr val="2E5F8E"/>
                </a:solidFill>
                <a:latin typeface="Arial"/>
                <a:ea typeface="Arial"/>
                <a:cs typeface="Arial"/>
                <a:sym typeface="Arial"/>
              </a:rPr>
              <a:t>env=dev</a:t>
            </a:r>
            <a:endParaRPr b="0" i="0" sz="980" u="none" cap="none" strike="noStrike">
              <a:solidFill>
                <a:schemeClr val="dk1"/>
              </a:solidFill>
              <a:latin typeface="Arial"/>
              <a:ea typeface="Arial"/>
              <a:cs typeface="Arial"/>
              <a:sym typeface="Arial"/>
            </a:endParaRPr>
          </a:p>
        </p:txBody>
      </p:sp>
      <p:sp>
        <p:nvSpPr>
          <p:cNvPr id="176" name="Google Shape;176;p5"/>
          <p:cNvSpPr/>
          <p:nvPr/>
        </p:nvSpPr>
        <p:spPr>
          <a:xfrm>
            <a:off x="6172200" y="3429000"/>
            <a:ext cx="2057400" cy="1508760"/>
          </a:xfrm>
          <a:prstGeom prst="roundRect">
            <a:avLst>
              <a:gd fmla="val 3030" name="adj"/>
            </a:avLst>
          </a:prstGeom>
          <a:solidFill>
            <a:srgbClr val="FFFFFF"/>
          </a:solidFill>
          <a:ln cap="flat" cmpd="sng" w="1395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5"/>
          <p:cNvSpPr/>
          <p:nvPr/>
        </p:nvSpPr>
        <p:spPr>
          <a:xfrm>
            <a:off x="6336792" y="3639312"/>
            <a:ext cx="1728216" cy="20116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A6B7B"/>
              </a:buClr>
              <a:buSzPts val="1050"/>
              <a:buFont typeface="Arial"/>
              <a:buNone/>
            </a:pPr>
            <a:r>
              <a:rPr b="1" i="0" lang="en-US" sz="1050" u="none" cap="none" strike="noStrike">
                <a:solidFill>
                  <a:srgbClr val="5A6B7B"/>
                </a:solidFill>
                <a:latin typeface="Arial"/>
                <a:ea typeface="Arial"/>
                <a:cs typeface="Arial"/>
                <a:sym typeface="Arial"/>
              </a:rPr>
              <a:t>Namespace</a:t>
            </a:r>
            <a:endParaRPr b="0" i="0" sz="1050" u="none" cap="none" strike="noStrike">
              <a:solidFill>
                <a:schemeClr val="dk1"/>
              </a:solidFill>
              <a:latin typeface="Arial"/>
              <a:ea typeface="Arial"/>
              <a:cs typeface="Arial"/>
              <a:sym typeface="Arial"/>
            </a:endParaRPr>
          </a:p>
        </p:txBody>
      </p:sp>
      <p:sp>
        <p:nvSpPr>
          <p:cNvPr id="178" name="Google Shape;178;p5"/>
          <p:cNvSpPr/>
          <p:nvPr/>
        </p:nvSpPr>
        <p:spPr>
          <a:xfrm>
            <a:off x="6318504" y="3986784"/>
            <a:ext cx="1764792" cy="301752"/>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700"/>
              <a:buFont typeface="Arial"/>
              <a:buNone/>
            </a:pPr>
            <a:r>
              <a:rPr b="1" i="0" lang="en-US" sz="1700" u="none" cap="none" strike="noStrike">
                <a:solidFill>
                  <a:srgbClr val="173B63"/>
                </a:solidFill>
                <a:latin typeface="Arial"/>
                <a:ea typeface="Arial"/>
                <a:cs typeface="Arial"/>
                <a:sym typeface="Arial"/>
              </a:rPr>
              <a:t>solar-test</a:t>
            </a:r>
            <a:endParaRPr b="0" i="0" sz="1700" u="none" cap="none" strike="noStrike">
              <a:solidFill>
                <a:schemeClr val="dk1"/>
              </a:solidFill>
              <a:latin typeface="Arial"/>
              <a:ea typeface="Arial"/>
              <a:cs typeface="Arial"/>
              <a:sym typeface="Arial"/>
            </a:endParaRPr>
          </a:p>
        </p:txBody>
      </p:sp>
      <p:sp>
        <p:nvSpPr>
          <p:cNvPr id="179" name="Google Shape;179;p5"/>
          <p:cNvSpPr/>
          <p:nvPr/>
        </p:nvSpPr>
        <p:spPr>
          <a:xfrm>
            <a:off x="6611112" y="4453128"/>
            <a:ext cx="1170432" cy="292608"/>
          </a:xfrm>
          <a:prstGeom prst="roundRect">
            <a:avLst>
              <a:gd fmla="val 12500" name="adj"/>
            </a:avLst>
          </a:prstGeom>
          <a:solidFill>
            <a:srgbClr val="EAF2F9"/>
          </a:solidFill>
          <a:ln cap="flat" cmpd="sng" w="12700">
            <a:solidFill>
              <a:srgbClr val="BDD3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5"/>
          <p:cNvSpPr/>
          <p:nvPr/>
        </p:nvSpPr>
        <p:spPr>
          <a:xfrm>
            <a:off x="6656832" y="4526280"/>
            <a:ext cx="1078992" cy="14630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E5F8E"/>
              </a:buClr>
              <a:buSzPts val="980"/>
              <a:buFont typeface="Arial"/>
              <a:buNone/>
            </a:pPr>
            <a:r>
              <a:rPr b="1" i="0" lang="en-US" sz="980" u="none" cap="none" strike="noStrike">
                <a:solidFill>
                  <a:srgbClr val="2E5F8E"/>
                </a:solidFill>
                <a:latin typeface="Arial"/>
                <a:ea typeface="Arial"/>
                <a:cs typeface="Arial"/>
                <a:sym typeface="Arial"/>
              </a:rPr>
              <a:t>env=test</a:t>
            </a:r>
            <a:endParaRPr b="0" i="0" sz="980" u="none" cap="none" strike="noStrike">
              <a:solidFill>
                <a:schemeClr val="dk1"/>
              </a:solidFill>
              <a:latin typeface="Arial"/>
              <a:ea typeface="Arial"/>
              <a:cs typeface="Arial"/>
              <a:sym typeface="Arial"/>
            </a:endParaRPr>
          </a:p>
        </p:txBody>
      </p:sp>
      <p:sp>
        <p:nvSpPr>
          <p:cNvPr id="181" name="Google Shape;181;p5"/>
          <p:cNvSpPr/>
          <p:nvPr/>
        </p:nvSpPr>
        <p:spPr>
          <a:xfrm>
            <a:off x="8549640" y="3429000"/>
            <a:ext cx="2057400" cy="1508760"/>
          </a:xfrm>
          <a:prstGeom prst="roundRect">
            <a:avLst>
              <a:gd fmla="val 3030" name="adj"/>
            </a:avLst>
          </a:prstGeom>
          <a:solidFill>
            <a:srgbClr val="FFFFFF"/>
          </a:solidFill>
          <a:ln cap="flat" cmpd="sng" w="1395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5"/>
          <p:cNvSpPr/>
          <p:nvPr/>
        </p:nvSpPr>
        <p:spPr>
          <a:xfrm>
            <a:off x="8714232" y="3639312"/>
            <a:ext cx="1728216" cy="20116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A6B7B"/>
              </a:buClr>
              <a:buSzPts val="1050"/>
              <a:buFont typeface="Arial"/>
              <a:buNone/>
            </a:pPr>
            <a:r>
              <a:rPr b="1" i="0" lang="en-US" sz="1050" u="none" cap="none" strike="noStrike">
                <a:solidFill>
                  <a:srgbClr val="5A6B7B"/>
                </a:solidFill>
                <a:latin typeface="Arial"/>
                <a:ea typeface="Arial"/>
                <a:cs typeface="Arial"/>
                <a:sym typeface="Arial"/>
              </a:rPr>
              <a:t>Namespace</a:t>
            </a:r>
            <a:endParaRPr b="0" i="0" sz="1050" u="none" cap="none" strike="noStrike">
              <a:solidFill>
                <a:schemeClr val="dk1"/>
              </a:solidFill>
              <a:latin typeface="Arial"/>
              <a:ea typeface="Arial"/>
              <a:cs typeface="Arial"/>
              <a:sym typeface="Arial"/>
            </a:endParaRPr>
          </a:p>
        </p:txBody>
      </p:sp>
      <p:sp>
        <p:nvSpPr>
          <p:cNvPr id="183" name="Google Shape;183;p5"/>
          <p:cNvSpPr/>
          <p:nvPr/>
        </p:nvSpPr>
        <p:spPr>
          <a:xfrm>
            <a:off x="8695944" y="3986784"/>
            <a:ext cx="1764792" cy="301752"/>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700"/>
              <a:buFont typeface="Arial"/>
              <a:buNone/>
            </a:pPr>
            <a:r>
              <a:rPr b="1" i="0" lang="en-US" sz="1700" u="none" cap="none" strike="noStrike">
                <a:solidFill>
                  <a:srgbClr val="173B63"/>
                </a:solidFill>
                <a:latin typeface="Arial"/>
                <a:ea typeface="Arial"/>
                <a:cs typeface="Arial"/>
                <a:sym typeface="Arial"/>
              </a:rPr>
              <a:t>solar-prod</a:t>
            </a:r>
            <a:endParaRPr b="0" i="0" sz="1700" u="none" cap="none" strike="noStrike">
              <a:solidFill>
                <a:schemeClr val="dk1"/>
              </a:solidFill>
              <a:latin typeface="Arial"/>
              <a:ea typeface="Arial"/>
              <a:cs typeface="Arial"/>
              <a:sym typeface="Arial"/>
            </a:endParaRPr>
          </a:p>
        </p:txBody>
      </p:sp>
      <p:sp>
        <p:nvSpPr>
          <p:cNvPr id="184" name="Google Shape;184;p5"/>
          <p:cNvSpPr/>
          <p:nvPr/>
        </p:nvSpPr>
        <p:spPr>
          <a:xfrm>
            <a:off x="8988552" y="4453128"/>
            <a:ext cx="1170432" cy="292608"/>
          </a:xfrm>
          <a:prstGeom prst="roundRect">
            <a:avLst>
              <a:gd fmla="val 12500" name="adj"/>
            </a:avLst>
          </a:prstGeom>
          <a:solidFill>
            <a:srgbClr val="FFF3D9"/>
          </a:solidFill>
          <a:ln cap="flat" cmpd="sng" w="12700">
            <a:solidFill>
              <a:srgbClr val="E6C87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5"/>
          <p:cNvSpPr/>
          <p:nvPr/>
        </p:nvSpPr>
        <p:spPr>
          <a:xfrm>
            <a:off x="9034272" y="4526280"/>
            <a:ext cx="1078992" cy="14630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86F18"/>
              </a:buClr>
              <a:buSzPts val="980"/>
              <a:buFont typeface="Arial"/>
              <a:buNone/>
            </a:pPr>
            <a:r>
              <a:rPr b="1" i="0" lang="en-US" sz="980" u="none" cap="none" strike="noStrike">
                <a:solidFill>
                  <a:srgbClr val="A86F18"/>
                </a:solidFill>
                <a:latin typeface="Arial"/>
                <a:ea typeface="Arial"/>
                <a:cs typeface="Arial"/>
                <a:sym typeface="Arial"/>
              </a:rPr>
              <a:t>env=prod</a:t>
            </a:r>
            <a:endParaRPr b="0" i="0" sz="980" u="none" cap="none" strike="noStrike">
              <a:solidFill>
                <a:schemeClr val="dk1"/>
              </a:solidFill>
              <a:latin typeface="Arial"/>
              <a:ea typeface="Arial"/>
              <a:cs typeface="Arial"/>
              <a:sym typeface="Arial"/>
            </a:endParaRPr>
          </a:p>
        </p:txBody>
      </p:sp>
      <p:sp>
        <p:nvSpPr>
          <p:cNvPr id="186" name="Google Shape;186;p5"/>
          <p:cNvSpPr/>
          <p:nvPr/>
        </p:nvSpPr>
        <p:spPr>
          <a:xfrm>
            <a:off x="3611880" y="5257800"/>
            <a:ext cx="7543800" cy="310896"/>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2E5F8E"/>
              </a:buClr>
              <a:buSzPts val="1420"/>
              <a:buFont typeface="Arial"/>
              <a:buNone/>
            </a:pPr>
            <a:r>
              <a:rPr b="1" i="0" lang="en-US" sz="1420" u="none" cap="none" strike="noStrike">
                <a:solidFill>
                  <a:srgbClr val="2E5F8E"/>
                </a:solidFill>
                <a:latin typeface="Arial"/>
                <a:ea typeface="Arial"/>
                <a:cs typeface="Arial"/>
                <a:sym typeface="Arial"/>
              </a:rPr>
              <a:t>Tenant Owners create and manage namespaces inside this boundary</a:t>
            </a:r>
            <a:r>
              <a:rPr b="1" lang="en-US" sz="1420">
                <a:solidFill>
                  <a:srgbClr val="2E5F8E"/>
                </a:solidFill>
              </a:rPr>
              <a:t> </a:t>
            </a:r>
            <a:r>
              <a:rPr b="1" i="0" lang="en-US" sz="1420" u="none" cap="none" strike="noStrike">
                <a:solidFill>
                  <a:srgbClr val="2E5F8E"/>
                </a:solidFill>
                <a:latin typeface="Arial"/>
                <a:ea typeface="Arial"/>
                <a:cs typeface="Arial"/>
                <a:sym typeface="Arial"/>
              </a:rPr>
              <a:t>without cluster-admin rights.</a:t>
            </a:r>
            <a:endParaRPr b="0" i="0" sz="1420" u="none" cap="none" strike="noStrike">
              <a:solidFill>
                <a:schemeClr val="dk1"/>
              </a:solidFill>
              <a:latin typeface="Arial"/>
              <a:ea typeface="Arial"/>
              <a:cs typeface="Arial"/>
              <a:sym typeface="Arial"/>
            </a:endParaRPr>
          </a:p>
        </p:txBody>
      </p:sp>
      <p:sp>
        <p:nvSpPr>
          <p:cNvPr id="187" name="Google Shape;187;p5"/>
          <p:cNvSpPr txBox="1"/>
          <p:nvPr>
            <p:ph idx="4294967295" type="sldNum"/>
          </p:nvPr>
        </p:nvSpPr>
        <p:spPr>
          <a:xfrm>
            <a:off x="11247120" y="6437376"/>
            <a:ext cx="411480" cy="201168"/>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fld id="{00000000-1234-1234-1234-123412341234}" type="slidenum">
              <a:rPr b="0" i="0" lang="en-US" sz="900" u="none" cap="none" strike="noStrike">
                <a:solidFill>
                  <a:srgbClr val="7A8794"/>
                </a:solidFill>
                <a:latin typeface="Arial"/>
                <a:ea typeface="Arial"/>
                <a:cs typeface="Arial"/>
                <a:sym typeface="Arial"/>
              </a:rPr>
              <a:t>‹#›</a:t>
            </a:fld>
            <a:endParaRPr b="0" i="0" sz="900" u="none" cap="none" strike="noStrike">
              <a:solidFill>
                <a:srgbClr val="7A8794"/>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8"/>
          <p:cNvSpPr/>
          <p:nvPr/>
        </p:nvSpPr>
        <p:spPr>
          <a:xfrm>
            <a:off x="530352" y="384048"/>
            <a:ext cx="10972800" cy="51206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173B63"/>
              </a:buClr>
              <a:buSzPts val="2800"/>
              <a:buFont typeface="Arial"/>
              <a:buNone/>
            </a:pPr>
            <a:r>
              <a:rPr b="1" i="0" lang="en-US" sz="2800" u="none" cap="none" strike="noStrike">
                <a:solidFill>
                  <a:srgbClr val="173B63"/>
                </a:solidFill>
                <a:latin typeface="Arial"/>
                <a:ea typeface="Arial"/>
                <a:cs typeface="Arial"/>
                <a:sym typeface="Arial"/>
              </a:rPr>
              <a:t>A small control layer around the native Kubernetes API</a:t>
            </a:r>
            <a:endParaRPr b="0" i="0" sz="2800" u="none" cap="none" strike="noStrike">
              <a:solidFill>
                <a:schemeClr val="dk1"/>
              </a:solidFill>
              <a:latin typeface="Arial"/>
              <a:ea typeface="Arial"/>
              <a:cs typeface="Arial"/>
              <a:sym typeface="Arial"/>
            </a:endParaRPr>
          </a:p>
        </p:txBody>
      </p:sp>
      <p:sp>
        <p:nvSpPr>
          <p:cNvPr id="194" name="Google Shape;194;p8"/>
          <p:cNvSpPr/>
          <p:nvPr/>
        </p:nvSpPr>
        <p:spPr>
          <a:xfrm>
            <a:off x="548640" y="932688"/>
            <a:ext cx="10789920" cy="310896"/>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5A6B7B"/>
              </a:buClr>
              <a:buSzPts val="1450"/>
              <a:buFont typeface="Arial"/>
              <a:buNone/>
            </a:pPr>
            <a:r>
              <a:rPr b="0" i="0" lang="en-US" sz="1450" u="none" cap="none" strike="noStrike">
                <a:solidFill>
                  <a:srgbClr val="5A6B7B"/>
                </a:solidFill>
                <a:latin typeface="Arial"/>
                <a:ea typeface="Arial"/>
                <a:cs typeface="Arial"/>
                <a:sym typeface="Arial"/>
              </a:rPr>
              <a:t>Standard CRDs, admission, and reconciliation</a:t>
            </a:r>
            <a:r>
              <a:rPr lang="en-US" sz="1450">
                <a:solidFill>
                  <a:srgbClr val="5A6B7B"/>
                </a:solidFill>
              </a:rPr>
              <a:t>, </a:t>
            </a:r>
            <a:r>
              <a:rPr b="0" i="0" lang="en-US" sz="1450" u="none" cap="none" strike="noStrike">
                <a:solidFill>
                  <a:srgbClr val="5A6B7B"/>
                </a:solidFill>
                <a:latin typeface="Arial"/>
                <a:ea typeface="Arial"/>
                <a:cs typeface="Arial"/>
                <a:sym typeface="Arial"/>
              </a:rPr>
              <a:t>no API-server fork and no custom client required.</a:t>
            </a:r>
            <a:endParaRPr b="0" i="0" sz="1450" u="none" cap="none" strike="noStrike">
              <a:solidFill>
                <a:schemeClr val="dk1"/>
              </a:solidFill>
              <a:latin typeface="Arial"/>
              <a:ea typeface="Arial"/>
              <a:cs typeface="Arial"/>
              <a:sym typeface="Arial"/>
            </a:endParaRPr>
          </a:p>
        </p:txBody>
      </p:sp>
      <p:sp>
        <p:nvSpPr>
          <p:cNvPr id="195" name="Google Shape;195;p8"/>
          <p:cNvSpPr/>
          <p:nvPr/>
        </p:nvSpPr>
        <p:spPr>
          <a:xfrm>
            <a:off x="594360" y="1417320"/>
            <a:ext cx="2423160" cy="329184"/>
          </a:xfrm>
          <a:prstGeom prst="roundRect">
            <a:avLst>
              <a:gd fmla="val 22222" name="adj"/>
            </a:avLst>
          </a:prstGeom>
          <a:solidFill>
            <a:srgbClr val="EAF2F9"/>
          </a:solidFill>
          <a:ln cap="flat" cmpd="sng" w="12700">
            <a:solidFill>
              <a:srgbClr val="EAF2F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8"/>
          <p:cNvSpPr/>
          <p:nvPr/>
        </p:nvSpPr>
        <p:spPr>
          <a:xfrm>
            <a:off x="704088" y="1476756"/>
            <a:ext cx="2203704" cy="18288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2E5F8E"/>
              </a:buClr>
              <a:buSzPts val="950"/>
              <a:buFont typeface="Arial"/>
              <a:buNone/>
            </a:pPr>
            <a:r>
              <a:rPr b="1" i="0" lang="en-US" sz="950" u="none" cap="none" strike="noStrike">
                <a:solidFill>
                  <a:srgbClr val="2E5F8E"/>
                </a:solidFill>
                <a:latin typeface="Arial"/>
                <a:ea typeface="Arial"/>
                <a:cs typeface="Arial"/>
                <a:sym typeface="Arial"/>
              </a:rPr>
              <a:t>USERS &amp; AUTOMATION</a:t>
            </a:r>
            <a:endParaRPr b="0" i="0" sz="950" u="none" cap="none" strike="noStrike">
              <a:solidFill>
                <a:schemeClr val="dk1"/>
              </a:solidFill>
              <a:latin typeface="Arial"/>
              <a:ea typeface="Arial"/>
              <a:cs typeface="Arial"/>
              <a:sym typeface="Arial"/>
            </a:endParaRPr>
          </a:p>
        </p:txBody>
      </p:sp>
      <p:sp>
        <p:nvSpPr>
          <p:cNvPr id="197" name="Google Shape;197;p8"/>
          <p:cNvSpPr/>
          <p:nvPr/>
        </p:nvSpPr>
        <p:spPr>
          <a:xfrm>
            <a:off x="640080" y="1993392"/>
            <a:ext cx="2331720" cy="530352"/>
          </a:xfrm>
          <a:prstGeom prst="roundRect">
            <a:avLst>
              <a:gd fmla="val 6897" name="adj"/>
            </a:avLst>
          </a:prstGeom>
          <a:solidFill>
            <a:srgbClr val="FFFFFF"/>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8"/>
          <p:cNvSpPr/>
          <p:nvPr/>
        </p:nvSpPr>
        <p:spPr>
          <a:xfrm>
            <a:off x="786384" y="2148840"/>
            <a:ext cx="2048256" cy="201168"/>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320"/>
              <a:buFont typeface="Arial"/>
              <a:buNone/>
            </a:pPr>
            <a:r>
              <a:rPr b="1" i="0" lang="en-US" sz="1320" u="none" cap="none" strike="noStrike">
                <a:solidFill>
                  <a:srgbClr val="173B63"/>
                </a:solidFill>
                <a:latin typeface="Arial"/>
                <a:ea typeface="Arial"/>
                <a:cs typeface="Arial"/>
                <a:sym typeface="Arial"/>
              </a:rPr>
              <a:t>kubectl / Kubernetes clients</a:t>
            </a:r>
            <a:endParaRPr b="0" i="0" sz="1320" u="none" cap="none" strike="noStrike">
              <a:solidFill>
                <a:schemeClr val="dk1"/>
              </a:solidFill>
              <a:latin typeface="Arial"/>
              <a:ea typeface="Arial"/>
              <a:cs typeface="Arial"/>
              <a:sym typeface="Arial"/>
            </a:endParaRPr>
          </a:p>
        </p:txBody>
      </p:sp>
      <p:sp>
        <p:nvSpPr>
          <p:cNvPr id="199" name="Google Shape;199;p8"/>
          <p:cNvSpPr/>
          <p:nvPr/>
        </p:nvSpPr>
        <p:spPr>
          <a:xfrm>
            <a:off x="640080" y="2807208"/>
            <a:ext cx="2331720" cy="530352"/>
          </a:xfrm>
          <a:prstGeom prst="roundRect">
            <a:avLst>
              <a:gd fmla="val 6897" name="adj"/>
            </a:avLst>
          </a:prstGeom>
          <a:solidFill>
            <a:srgbClr val="FFFFFF"/>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8"/>
          <p:cNvSpPr/>
          <p:nvPr/>
        </p:nvSpPr>
        <p:spPr>
          <a:xfrm>
            <a:off x="786384" y="2962656"/>
            <a:ext cx="2048256" cy="201168"/>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320"/>
              <a:buFont typeface="Arial"/>
              <a:buNone/>
            </a:pPr>
            <a:r>
              <a:rPr b="1" i="0" lang="en-US" sz="1320" u="none" cap="none" strike="noStrike">
                <a:solidFill>
                  <a:srgbClr val="173B63"/>
                </a:solidFill>
                <a:latin typeface="Arial"/>
                <a:ea typeface="Arial"/>
                <a:cs typeface="Arial"/>
                <a:sym typeface="Arial"/>
              </a:rPr>
              <a:t>GitOps controllers</a:t>
            </a:r>
            <a:endParaRPr b="0" i="0" sz="1320" u="none" cap="none" strike="noStrike">
              <a:solidFill>
                <a:schemeClr val="dk1"/>
              </a:solidFill>
              <a:latin typeface="Arial"/>
              <a:ea typeface="Arial"/>
              <a:cs typeface="Arial"/>
              <a:sym typeface="Arial"/>
            </a:endParaRPr>
          </a:p>
        </p:txBody>
      </p:sp>
      <p:sp>
        <p:nvSpPr>
          <p:cNvPr id="201" name="Google Shape;201;p8"/>
          <p:cNvSpPr/>
          <p:nvPr/>
        </p:nvSpPr>
        <p:spPr>
          <a:xfrm>
            <a:off x="640080" y="3621024"/>
            <a:ext cx="2331720" cy="530352"/>
          </a:xfrm>
          <a:prstGeom prst="roundRect">
            <a:avLst>
              <a:gd fmla="val 6897" name="adj"/>
            </a:avLst>
          </a:prstGeom>
          <a:solidFill>
            <a:srgbClr val="FFFFFF"/>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8"/>
          <p:cNvSpPr/>
          <p:nvPr/>
        </p:nvSpPr>
        <p:spPr>
          <a:xfrm>
            <a:off x="786384" y="3776472"/>
            <a:ext cx="2048256" cy="201168"/>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320"/>
              <a:buFont typeface="Arial"/>
              <a:buNone/>
            </a:pPr>
            <a:r>
              <a:rPr b="1" i="0" lang="en-US" sz="1320" u="none" cap="none" strike="noStrike">
                <a:solidFill>
                  <a:srgbClr val="173B63"/>
                </a:solidFill>
                <a:latin typeface="Arial"/>
                <a:ea typeface="Arial"/>
                <a:cs typeface="Arial"/>
                <a:sym typeface="Arial"/>
              </a:rPr>
              <a:t>Developer portal / CI</a:t>
            </a:r>
            <a:endParaRPr b="0" i="0" sz="1320" u="none" cap="none" strike="noStrike">
              <a:solidFill>
                <a:schemeClr val="dk1"/>
              </a:solidFill>
              <a:latin typeface="Arial"/>
              <a:ea typeface="Arial"/>
              <a:cs typeface="Arial"/>
              <a:sym typeface="Arial"/>
            </a:endParaRPr>
          </a:p>
        </p:txBody>
      </p:sp>
      <p:sp>
        <p:nvSpPr>
          <p:cNvPr id="203" name="Google Shape;203;p8"/>
          <p:cNvSpPr/>
          <p:nvPr/>
        </p:nvSpPr>
        <p:spPr>
          <a:xfrm>
            <a:off x="3749040" y="2267712"/>
            <a:ext cx="1965960" cy="1508760"/>
          </a:xfrm>
          <a:prstGeom prst="roundRect">
            <a:avLst>
              <a:gd fmla="val 3030" name="adj"/>
            </a:avLst>
          </a:prstGeom>
          <a:solidFill>
            <a:srgbClr val="173B63"/>
          </a:solidFill>
          <a:ln cap="flat" cmpd="sng" w="12700">
            <a:solidFill>
              <a:srgbClr val="173B6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8"/>
          <p:cNvSpPr/>
          <p:nvPr/>
        </p:nvSpPr>
        <p:spPr>
          <a:xfrm>
            <a:off x="4050792" y="2633472"/>
            <a:ext cx="1371600" cy="59436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FFFFFF"/>
              </a:buClr>
              <a:buSzPts val="2100"/>
              <a:buFont typeface="Arial"/>
              <a:buNone/>
            </a:pPr>
            <a:r>
              <a:rPr b="1" i="0" lang="en-US" sz="2100" u="none" cap="none" strike="noStrike">
                <a:solidFill>
                  <a:srgbClr val="FFFFFF"/>
                </a:solidFill>
                <a:latin typeface="Arial"/>
                <a:ea typeface="Arial"/>
                <a:cs typeface="Arial"/>
                <a:sym typeface="Arial"/>
              </a:rPr>
              <a:t>Kubernetes</a:t>
            </a:r>
            <a:endParaRPr b="0" i="0" sz="2100" u="none" cap="none" strike="noStrike">
              <a:solidFill>
                <a:schemeClr val="dk1"/>
              </a:solidFill>
              <a:latin typeface="Arial"/>
              <a:ea typeface="Arial"/>
              <a:cs typeface="Arial"/>
              <a:sym typeface="Arial"/>
            </a:endParaRPr>
          </a:p>
          <a:p>
            <a:pPr indent="0" lvl="0" marL="0" marR="0" rtl="0" algn="ctr">
              <a:spcBef>
                <a:spcPts val="0"/>
              </a:spcBef>
              <a:spcAft>
                <a:spcPts val="0"/>
              </a:spcAft>
              <a:buClr>
                <a:srgbClr val="FFFFFF"/>
              </a:buClr>
              <a:buSzPts val="2100"/>
              <a:buFont typeface="Arial"/>
              <a:buNone/>
            </a:pPr>
            <a:r>
              <a:rPr b="1" i="0" lang="en-US" sz="2100" u="none" cap="none" strike="noStrike">
                <a:solidFill>
                  <a:srgbClr val="FFFFFF"/>
                </a:solidFill>
                <a:latin typeface="Arial"/>
                <a:ea typeface="Arial"/>
                <a:cs typeface="Arial"/>
                <a:sym typeface="Arial"/>
              </a:rPr>
              <a:t>API server</a:t>
            </a:r>
            <a:endParaRPr b="0" i="0" sz="2100" u="none" cap="none" strike="noStrike">
              <a:solidFill>
                <a:schemeClr val="dk1"/>
              </a:solidFill>
              <a:latin typeface="Arial"/>
              <a:ea typeface="Arial"/>
              <a:cs typeface="Arial"/>
              <a:sym typeface="Arial"/>
            </a:endParaRPr>
          </a:p>
        </p:txBody>
      </p:sp>
      <p:cxnSp>
        <p:nvCxnSpPr>
          <p:cNvPr id="205" name="Google Shape;205;p8"/>
          <p:cNvCxnSpPr/>
          <p:nvPr/>
        </p:nvCxnSpPr>
        <p:spPr>
          <a:xfrm>
            <a:off x="2971800" y="2258568"/>
            <a:ext cx="777240" cy="758952"/>
          </a:xfrm>
          <a:prstGeom prst="straightConnector1">
            <a:avLst/>
          </a:prstGeom>
          <a:noFill/>
          <a:ln cap="flat" cmpd="sng" w="20300">
            <a:solidFill>
              <a:srgbClr val="5D88B3"/>
            </a:solidFill>
            <a:prstDash val="solid"/>
            <a:round/>
            <a:headEnd len="sm" w="sm" type="none"/>
            <a:tailEnd len="med" w="med" type="triangle"/>
          </a:ln>
        </p:spPr>
      </p:cxnSp>
      <p:cxnSp>
        <p:nvCxnSpPr>
          <p:cNvPr id="206" name="Google Shape;206;p8"/>
          <p:cNvCxnSpPr/>
          <p:nvPr/>
        </p:nvCxnSpPr>
        <p:spPr>
          <a:xfrm flipH="1" rot="10800000">
            <a:off x="2971800" y="3017520"/>
            <a:ext cx="777240" cy="54864"/>
          </a:xfrm>
          <a:prstGeom prst="straightConnector1">
            <a:avLst/>
          </a:prstGeom>
          <a:noFill/>
          <a:ln cap="flat" cmpd="sng" w="20300">
            <a:solidFill>
              <a:srgbClr val="5D88B3"/>
            </a:solidFill>
            <a:prstDash val="solid"/>
            <a:round/>
            <a:headEnd len="sm" w="sm" type="none"/>
            <a:tailEnd len="med" w="med" type="triangle"/>
          </a:ln>
        </p:spPr>
      </p:cxnSp>
      <p:cxnSp>
        <p:nvCxnSpPr>
          <p:cNvPr id="207" name="Google Shape;207;p8"/>
          <p:cNvCxnSpPr/>
          <p:nvPr/>
        </p:nvCxnSpPr>
        <p:spPr>
          <a:xfrm flipH="1" rot="10800000">
            <a:off x="2971800" y="3017520"/>
            <a:ext cx="777240" cy="868680"/>
          </a:xfrm>
          <a:prstGeom prst="straightConnector1">
            <a:avLst/>
          </a:prstGeom>
          <a:noFill/>
          <a:ln cap="flat" cmpd="sng" w="20300">
            <a:solidFill>
              <a:srgbClr val="5D88B3"/>
            </a:solidFill>
            <a:prstDash val="solid"/>
            <a:round/>
            <a:headEnd len="sm" w="sm" type="none"/>
            <a:tailEnd len="med" w="med" type="triangle"/>
          </a:ln>
        </p:spPr>
      </p:cxnSp>
      <p:sp>
        <p:nvSpPr>
          <p:cNvPr id="208" name="Google Shape;208;p8"/>
          <p:cNvSpPr/>
          <p:nvPr/>
        </p:nvSpPr>
        <p:spPr>
          <a:xfrm>
            <a:off x="6355080" y="1508760"/>
            <a:ext cx="2240280" cy="1353312"/>
          </a:xfrm>
          <a:prstGeom prst="roundRect">
            <a:avLst>
              <a:gd fmla="val 3378" name="adj"/>
            </a:avLst>
          </a:prstGeom>
          <a:solidFill>
            <a:srgbClr val="DDF7FA"/>
          </a:solidFill>
          <a:ln cap="flat" cmpd="sng" w="19050">
            <a:solidFill>
              <a:srgbClr val="12C7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8"/>
          <p:cNvSpPr/>
          <p:nvPr/>
        </p:nvSpPr>
        <p:spPr>
          <a:xfrm>
            <a:off x="6583680" y="1783080"/>
            <a:ext cx="1783080" cy="292608"/>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700"/>
              <a:buFont typeface="Arial"/>
              <a:buNone/>
            </a:pPr>
            <a:r>
              <a:rPr b="1" i="0" lang="en-US" sz="1700" u="none" cap="none" strike="noStrike">
                <a:solidFill>
                  <a:srgbClr val="173B63"/>
                </a:solidFill>
                <a:latin typeface="Arial"/>
                <a:ea typeface="Arial"/>
                <a:cs typeface="Arial"/>
                <a:sym typeface="Arial"/>
              </a:rPr>
              <a:t>Admission webhooks</a:t>
            </a:r>
            <a:endParaRPr b="0" i="0" sz="1700" u="none" cap="none" strike="noStrike">
              <a:solidFill>
                <a:schemeClr val="dk1"/>
              </a:solidFill>
              <a:latin typeface="Arial"/>
              <a:ea typeface="Arial"/>
              <a:cs typeface="Arial"/>
              <a:sym typeface="Arial"/>
            </a:endParaRPr>
          </a:p>
        </p:txBody>
      </p:sp>
      <p:sp>
        <p:nvSpPr>
          <p:cNvPr id="210" name="Google Shape;210;p8"/>
          <p:cNvSpPr/>
          <p:nvPr/>
        </p:nvSpPr>
        <p:spPr>
          <a:xfrm>
            <a:off x="6565392" y="2212848"/>
            <a:ext cx="1828800" cy="228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E5F8E"/>
              </a:buClr>
              <a:buSzPts val="1150"/>
              <a:buFont typeface="Arial"/>
              <a:buNone/>
            </a:pPr>
            <a:r>
              <a:rPr b="0" i="0" lang="en-US" sz="1150" u="none" cap="none" strike="noStrike">
                <a:solidFill>
                  <a:srgbClr val="2E5F8E"/>
                </a:solidFill>
                <a:latin typeface="Arial"/>
                <a:ea typeface="Arial"/>
                <a:cs typeface="Arial"/>
                <a:sym typeface="Arial"/>
              </a:rPr>
              <a:t>validate and mutate requests</a:t>
            </a:r>
            <a:endParaRPr b="0" i="0" sz="1150" u="none" cap="none" strike="noStrike">
              <a:solidFill>
                <a:schemeClr val="dk1"/>
              </a:solidFill>
              <a:latin typeface="Arial"/>
              <a:ea typeface="Arial"/>
              <a:cs typeface="Arial"/>
              <a:sym typeface="Arial"/>
            </a:endParaRPr>
          </a:p>
        </p:txBody>
      </p:sp>
      <p:sp>
        <p:nvSpPr>
          <p:cNvPr id="211" name="Google Shape;211;p8"/>
          <p:cNvSpPr/>
          <p:nvPr/>
        </p:nvSpPr>
        <p:spPr>
          <a:xfrm>
            <a:off x="6355080" y="3364992"/>
            <a:ext cx="2240280" cy="1353312"/>
          </a:xfrm>
          <a:prstGeom prst="roundRect">
            <a:avLst>
              <a:gd fmla="val 3378" name="adj"/>
            </a:avLst>
          </a:prstGeom>
          <a:solidFill>
            <a:srgbClr val="EAF2F9"/>
          </a:solidFill>
          <a:ln cap="flat" cmpd="sng" w="19050">
            <a:solidFill>
              <a:srgbClr val="5D88B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8"/>
          <p:cNvSpPr/>
          <p:nvPr/>
        </p:nvSpPr>
        <p:spPr>
          <a:xfrm>
            <a:off x="6583680" y="3639312"/>
            <a:ext cx="1783080" cy="292608"/>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700"/>
              <a:buFont typeface="Arial"/>
              <a:buNone/>
            </a:pPr>
            <a:r>
              <a:rPr b="1" i="0" lang="en-US" sz="1700" u="none" cap="none" strike="noStrike">
                <a:solidFill>
                  <a:srgbClr val="173B63"/>
                </a:solidFill>
                <a:latin typeface="Arial"/>
                <a:ea typeface="Arial"/>
                <a:cs typeface="Arial"/>
                <a:sym typeface="Arial"/>
              </a:rPr>
              <a:t>Capsule controller</a:t>
            </a:r>
            <a:endParaRPr b="0" i="0" sz="1700" u="none" cap="none" strike="noStrike">
              <a:solidFill>
                <a:schemeClr val="dk1"/>
              </a:solidFill>
              <a:latin typeface="Arial"/>
              <a:ea typeface="Arial"/>
              <a:cs typeface="Arial"/>
              <a:sym typeface="Arial"/>
            </a:endParaRPr>
          </a:p>
        </p:txBody>
      </p:sp>
      <p:sp>
        <p:nvSpPr>
          <p:cNvPr id="213" name="Google Shape;213;p8"/>
          <p:cNvSpPr/>
          <p:nvPr/>
        </p:nvSpPr>
        <p:spPr>
          <a:xfrm>
            <a:off x="6565392" y="4069080"/>
            <a:ext cx="1828800" cy="228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E5F8E"/>
              </a:buClr>
              <a:buSzPts val="1150"/>
              <a:buFont typeface="Arial"/>
              <a:buNone/>
            </a:pPr>
            <a:r>
              <a:rPr b="0" i="0" lang="en-US" sz="1150" u="none" cap="none" strike="noStrike">
                <a:solidFill>
                  <a:srgbClr val="2E5F8E"/>
                </a:solidFill>
                <a:latin typeface="Arial"/>
                <a:ea typeface="Arial"/>
                <a:cs typeface="Arial"/>
                <a:sym typeface="Arial"/>
              </a:rPr>
              <a:t>watches and reconciles state</a:t>
            </a:r>
            <a:endParaRPr b="0" i="0" sz="1150" u="none" cap="none" strike="noStrike">
              <a:solidFill>
                <a:schemeClr val="dk1"/>
              </a:solidFill>
              <a:latin typeface="Arial"/>
              <a:ea typeface="Arial"/>
              <a:cs typeface="Arial"/>
              <a:sym typeface="Arial"/>
            </a:endParaRPr>
          </a:p>
        </p:txBody>
      </p:sp>
      <p:cxnSp>
        <p:nvCxnSpPr>
          <p:cNvPr id="214" name="Google Shape;214;p8"/>
          <p:cNvCxnSpPr/>
          <p:nvPr/>
        </p:nvCxnSpPr>
        <p:spPr>
          <a:xfrm flipH="1" rot="10800000">
            <a:off x="5715000" y="2194560"/>
            <a:ext cx="640080" cy="393192"/>
          </a:xfrm>
          <a:prstGeom prst="straightConnector1">
            <a:avLst/>
          </a:prstGeom>
          <a:noFill/>
          <a:ln cap="flat" cmpd="sng" w="25400">
            <a:solidFill>
              <a:srgbClr val="12C7D9"/>
            </a:solidFill>
            <a:prstDash val="solid"/>
            <a:round/>
            <a:headEnd len="sm" w="sm" type="none"/>
            <a:tailEnd len="med" w="med" type="triangle"/>
          </a:ln>
        </p:spPr>
      </p:cxnSp>
      <p:cxnSp>
        <p:nvCxnSpPr>
          <p:cNvPr id="215" name="Google Shape;215;p8"/>
          <p:cNvCxnSpPr/>
          <p:nvPr/>
        </p:nvCxnSpPr>
        <p:spPr>
          <a:xfrm>
            <a:off x="5715000" y="3456432"/>
            <a:ext cx="640080" cy="594360"/>
          </a:xfrm>
          <a:prstGeom prst="straightConnector1">
            <a:avLst/>
          </a:prstGeom>
          <a:noFill/>
          <a:ln cap="flat" cmpd="sng" w="25400">
            <a:solidFill>
              <a:srgbClr val="5D88B3"/>
            </a:solidFill>
            <a:prstDash val="solid"/>
            <a:round/>
            <a:headEnd len="sm" w="sm" type="none"/>
            <a:tailEnd len="med" w="med" type="triangle"/>
          </a:ln>
        </p:spPr>
      </p:cxnSp>
      <p:sp>
        <p:nvSpPr>
          <p:cNvPr id="216" name="Google Shape;216;p8"/>
          <p:cNvSpPr/>
          <p:nvPr/>
        </p:nvSpPr>
        <p:spPr>
          <a:xfrm>
            <a:off x="9253728" y="1417320"/>
            <a:ext cx="2359152" cy="3977640"/>
          </a:xfrm>
          <a:prstGeom prst="roundRect">
            <a:avLst>
              <a:gd fmla="val 1938" name="adj"/>
            </a:avLst>
          </a:prstGeom>
          <a:solidFill>
            <a:srgbClr val="FFFFFF"/>
          </a:solidFill>
          <a:ln cap="flat" cmpd="sng" w="15225">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8"/>
          <p:cNvSpPr/>
          <p:nvPr/>
        </p:nvSpPr>
        <p:spPr>
          <a:xfrm>
            <a:off x="9528048" y="1700784"/>
            <a:ext cx="1810512" cy="475488"/>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73B63"/>
              </a:buClr>
              <a:buSzPts val="1800"/>
              <a:buFont typeface="Arial"/>
              <a:buNone/>
            </a:pPr>
            <a:r>
              <a:rPr b="1" i="0" lang="en-US" sz="1800" u="none" cap="none" strike="noStrike">
                <a:solidFill>
                  <a:srgbClr val="173B63"/>
                </a:solidFill>
                <a:latin typeface="Arial"/>
                <a:ea typeface="Arial"/>
                <a:cs typeface="Arial"/>
                <a:sym typeface="Arial"/>
              </a:rPr>
              <a:t>Native Kubernetes state</a:t>
            </a:r>
            <a:endParaRPr b="0" i="0" sz="1800" u="none" cap="none" strike="noStrike">
              <a:solidFill>
                <a:schemeClr val="dk1"/>
              </a:solidFill>
              <a:latin typeface="Arial"/>
              <a:ea typeface="Arial"/>
              <a:cs typeface="Arial"/>
              <a:sym typeface="Arial"/>
            </a:endParaRPr>
          </a:p>
        </p:txBody>
      </p:sp>
      <p:sp>
        <p:nvSpPr>
          <p:cNvPr id="218" name="Google Shape;218;p8"/>
          <p:cNvSpPr/>
          <p:nvPr/>
        </p:nvSpPr>
        <p:spPr>
          <a:xfrm>
            <a:off x="9537192" y="2377440"/>
            <a:ext cx="1792224" cy="329184"/>
          </a:xfrm>
          <a:prstGeom prst="roundRect">
            <a:avLst>
              <a:gd fmla="val 8333" name="adj"/>
            </a:avLst>
          </a:prstGeom>
          <a:solidFill>
            <a:srgbClr val="DDF7FA"/>
          </a:solidFill>
          <a:ln cap="flat" cmpd="sng" w="12700">
            <a:solidFill>
              <a:srgbClr val="8FDD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8"/>
          <p:cNvSpPr/>
          <p:nvPr/>
        </p:nvSpPr>
        <p:spPr>
          <a:xfrm>
            <a:off x="9665208" y="2459736"/>
            <a:ext cx="1536192" cy="155448"/>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B2838"/>
              </a:buClr>
              <a:buSzPts val="1080"/>
              <a:buFont typeface="Arial"/>
              <a:buNone/>
            </a:pPr>
            <a:r>
              <a:rPr b="1" i="0" lang="en-US" sz="1080" u="none" cap="none" strike="noStrike">
                <a:solidFill>
                  <a:srgbClr val="1B2838"/>
                </a:solidFill>
                <a:latin typeface="Arial"/>
                <a:ea typeface="Arial"/>
                <a:cs typeface="Arial"/>
                <a:sym typeface="Arial"/>
              </a:rPr>
              <a:t>Tenant CRDs</a:t>
            </a:r>
            <a:endParaRPr b="0" i="0" sz="1080" u="none" cap="none" strike="noStrike">
              <a:solidFill>
                <a:schemeClr val="dk1"/>
              </a:solidFill>
              <a:latin typeface="Arial"/>
              <a:ea typeface="Arial"/>
              <a:cs typeface="Arial"/>
              <a:sym typeface="Arial"/>
            </a:endParaRPr>
          </a:p>
        </p:txBody>
      </p:sp>
      <p:sp>
        <p:nvSpPr>
          <p:cNvPr id="220" name="Google Shape;220;p8"/>
          <p:cNvSpPr/>
          <p:nvPr/>
        </p:nvSpPr>
        <p:spPr>
          <a:xfrm>
            <a:off x="9537192" y="2880360"/>
            <a:ext cx="1792224" cy="329184"/>
          </a:xfrm>
          <a:prstGeom prst="roundRect">
            <a:avLst>
              <a:gd fmla="val 8333" name="adj"/>
            </a:avLst>
          </a:prstGeom>
          <a:solidFill>
            <a:srgbClr val="F7F9FC"/>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8"/>
          <p:cNvSpPr/>
          <p:nvPr/>
        </p:nvSpPr>
        <p:spPr>
          <a:xfrm>
            <a:off x="9665208" y="2962656"/>
            <a:ext cx="1536192" cy="155448"/>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B2838"/>
              </a:buClr>
              <a:buSzPts val="1080"/>
              <a:buFont typeface="Arial"/>
              <a:buNone/>
            </a:pPr>
            <a:r>
              <a:rPr b="0" i="0" lang="en-US" sz="1080" u="none" cap="none" strike="noStrike">
                <a:solidFill>
                  <a:srgbClr val="1B2838"/>
                </a:solidFill>
                <a:latin typeface="Arial"/>
                <a:ea typeface="Arial"/>
                <a:cs typeface="Arial"/>
                <a:sym typeface="Arial"/>
              </a:rPr>
              <a:t>Namespaces</a:t>
            </a:r>
            <a:endParaRPr b="0" i="0" sz="1080" u="none" cap="none" strike="noStrike">
              <a:solidFill>
                <a:schemeClr val="dk1"/>
              </a:solidFill>
              <a:latin typeface="Arial"/>
              <a:ea typeface="Arial"/>
              <a:cs typeface="Arial"/>
              <a:sym typeface="Arial"/>
            </a:endParaRPr>
          </a:p>
        </p:txBody>
      </p:sp>
      <p:sp>
        <p:nvSpPr>
          <p:cNvPr id="222" name="Google Shape;222;p8"/>
          <p:cNvSpPr/>
          <p:nvPr/>
        </p:nvSpPr>
        <p:spPr>
          <a:xfrm>
            <a:off x="9537192" y="3383280"/>
            <a:ext cx="1792224" cy="329184"/>
          </a:xfrm>
          <a:prstGeom prst="roundRect">
            <a:avLst>
              <a:gd fmla="val 8333" name="adj"/>
            </a:avLst>
          </a:prstGeom>
          <a:solidFill>
            <a:srgbClr val="F7F9FC"/>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8"/>
          <p:cNvSpPr/>
          <p:nvPr/>
        </p:nvSpPr>
        <p:spPr>
          <a:xfrm>
            <a:off x="9665208" y="3465576"/>
            <a:ext cx="1536192" cy="155448"/>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B2838"/>
              </a:buClr>
              <a:buSzPts val="1080"/>
              <a:buFont typeface="Arial"/>
              <a:buNone/>
            </a:pPr>
            <a:r>
              <a:rPr b="0" i="0" lang="en-US" sz="1080" u="none" cap="none" strike="noStrike">
                <a:solidFill>
                  <a:srgbClr val="1B2838"/>
                </a:solidFill>
                <a:latin typeface="Arial"/>
                <a:ea typeface="Arial"/>
                <a:cs typeface="Arial"/>
                <a:sym typeface="Arial"/>
              </a:rPr>
              <a:t>RoleBindings</a:t>
            </a:r>
            <a:endParaRPr b="0" i="0" sz="1080" u="none" cap="none" strike="noStrike">
              <a:solidFill>
                <a:schemeClr val="dk1"/>
              </a:solidFill>
              <a:latin typeface="Arial"/>
              <a:ea typeface="Arial"/>
              <a:cs typeface="Arial"/>
              <a:sym typeface="Arial"/>
            </a:endParaRPr>
          </a:p>
        </p:txBody>
      </p:sp>
      <p:sp>
        <p:nvSpPr>
          <p:cNvPr id="224" name="Google Shape;224;p8"/>
          <p:cNvSpPr/>
          <p:nvPr/>
        </p:nvSpPr>
        <p:spPr>
          <a:xfrm>
            <a:off x="9537192" y="3886200"/>
            <a:ext cx="1792224" cy="329184"/>
          </a:xfrm>
          <a:prstGeom prst="roundRect">
            <a:avLst>
              <a:gd fmla="val 8333" name="adj"/>
            </a:avLst>
          </a:prstGeom>
          <a:solidFill>
            <a:srgbClr val="F7F9FC"/>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8"/>
          <p:cNvSpPr/>
          <p:nvPr/>
        </p:nvSpPr>
        <p:spPr>
          <a:xfrm>
            <a:off x="9665208" y="3968496"/>
            <a:ext cx="1536192" cy="155448"/>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B2838"/>
              </a:buClr>
              <a:buSzPts val="1080"/>
              <a:buFont typeface="Arial"/>
              <a:buNone/>
            </a:pPr>
            <a:r>
              <a:rPr b="0" i="0" lang="en-US" sz="1080" u="none" cap="none" strike="noStrike">
                <a:solidFill>
                  <a:srgbClr val="1B2838"/>
                </a:solidFill>
                <a:latin typeface="Arial"/>
                <a:ea typeface="Arial"/>
                <a:cs typeface="Arial"/>
                <a:sym typeface="Arial"/>
              </a:rPr>
              <a:t>Quotas / limits</a:t>
            </a:r>
            <a:endParaRPr b="0" i="0" sz="1080" u="none" cap="none" strike="noStrike">
              <a:solidFill>
                <a:schemeClr val="dk1"/>
              </a:solidFill>
              <a:latin typeface="Arial"/>
              <a:ea typeface="Arial"/>
              <a:cs typeface="Arial"/>
              <a:sym typeface="Arial"/>
            </a:endParaRPr>
          </a:p>
        </p:txBody>
      </p:sp>
      <p:sp>
        <p:nvSpPr>
          <p:cNvPr id="226" name="Google Shape;226;p8"/>
          <p:cNvSpPr/>
          <p:nvPr/>
        </p:nvSpPr>
        <p:spPr>
          <a:xfrm>
            <a:off x="9537192" y="4389120"/>
            <a:ext cx="1792224" cy="329184"/>
          </a:xfrm>
          <a:prstGeom prst="roundRect">
            <a:avLst>
              <a:gd fmla="val 8333" name="adj"/>
            </a:avLst>
          </a:prstGeom>
          <a:solidFill>
            <a:srgbClr val="F7F9FC"/>
          </a:solidFill>
          <a:ln cap="flat" cmpd="sng" w="12700">
            <a:solidFill>
              <a:srgbClr val="CCD7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8"/>
          <p:cNvSpPr/>
          <p:nvPr/>
        </p:nvSpPr>
        <p:spPr>
          <a:xfrm>
            <a:off x="9665208" y="4471416"/>
            <a:ext cx="1536192" cy="155448"/>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1B2838"/>
              </a:buClr>
              <a:buSzPts val="1080"/>
              <a:buFont typeface="Arial"/>
              <a:buNone/>
            </a:pPr>
            <a:r>
              <a:rPr b="0" i="0" lang="en-US" sz="1080" u="none" cap="none" strike="noStrike">
                <a:solidFill>
                  <a:srgbClr val="1B2838"/>
                </a:solidFill>
                <a:latin typeface="Arial"/>
                <a:ea typeface="Arial"/>
                <a:cs typeface="Arial"/>
                <a:sym typeface="Arial"/>
              </a:rPr>
              <a:t>Policies / resources</a:t>
            </a:r>
            <a:endParaRPr b="0" i="0" sz="1080" u="none" cap="none" strike="noStrike">
              <a:solidFill>
                <a:schemeClr val="dk1"/>
              </a:solidFill>
              <a:latin typeface="Arial"/>
              <a:ea typeface="Arial"/>
              <a:cs typeface="Arial"/>
              <a:sym typeface="Arial"/>
            </a:endParaRPr>
          </a:p>
        </p:txBody>
      </p:sp>
      <p:cxnSp>
        <p:nvCxnSpPr>
          <p:cNvPr id="228" name="Google Shape;228;p8"/>
          <p:cNvCxnSpPr/>
          <p:nvPr/>
        </p:nvCxnSpPr>
        <p:spPr>
          <a:xfrm>
            <a:off x="8595360" y="2194560"/>
            <a:ext cx="658368" cy="914400"/>
          </a:xfrm>
          <a:prstGeom prst="straightConnector1">
            <a:avLst/>
          </a:prstGeom>
          <a:noFill/>
          <a:ln cap="flat" cmpd="sng" w="25400">
            <a:solidFill>
              <a:srgbClr val="12C7D9"/>
            </a:solidFill>
            <a:prstDash val="solid"/>
            <a:round/>
            <a:headEnd len="sm" w="sm" type="none"/>
            <a:tailEnd len="med" w="med" type="triangle"/>
          </a:ln>
        </p:spPr>
      </p:cxnSp>
      <p:cxnSp>
        <p:nvCxnSpPr>
          <p:cNvPr id="229" name="Google Shape;229;p8"/>
          <p:cNvCxnSpPr/>
          <p:nvPr/>
        </p:nvCxnSpPr>
        <p:spPr>
          <a:xfrm flipH="1" rot="10800000">
            <a:off x="8595360" y="3447288"/>
            <a:ext cx="658368" cy="594360"/>
          </a:xfrm>
          <a:prstGeom prst="straightConnector1">
            <a:avLst/>
          </a:prstGeom>
          <a:noFill/>
          <a:ln cap="flat" cmpd="sng" w="25400">
            <a:solidFill>
              <a:srgbClr val="5D88B3"/>
            </a:solidFill>
            <a:prstDash val="solid"/>
            <a:round/>
            <a:headEnd len="sm" w="sm" type="none"/>
            <a:tailEnd len="med" w="med" type="triangle"/>
          </a:ln>
        </p:spPr>
      </p:cxnSp>
      <p:sp>
        <p:nvSpPr>
          <p:cNvPr id="230" name="Google Shape;230;p8"/>
          <p:cNvSpPr/>
          <p:nvPr/>
        </p:nvSpPr>
        <p:spPr>
          <a:xfrm>
            <a:off x="3401568" y="4892040"/>
            <a:ext cx="2743200" cy="713232"/>
          </a:xfrm>
          <a:prstGeom prst="roundRect">
            <a:avLst>
              <a:gd fmla="val 5128" name="adj"/>
            </a:avLst>
          </a:prstGeom>
          <a:solidFill>
            <a:srgbClr val="FFF3D9"/>
          </a:solidFill>
          <a:ln cap="flat" cmpd="sng" w="12700">
            <a:solidFill>
              <a:srgbClr val="E3C3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8"/>
          <p:cNvSpPr/>
          <p:nvPr/>
        </p:nvSpPr>
        <p:spPr>
          <a:xfrm>
            <a:off x="3639312" y="5065776"/>
            <a:ext cx="2267712" cy="21945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86F18"/>
              </a:buClr>
              <a:buSzPts val="1400"/>
              <a:buFont typeface="Arial"/>
              <a:buNone/>
            </a:pPr>
            <a:r>
              <a:rPr b="1" i="0" lang="en-US" sz="1400" u="none" cap="none" strike="noStrike">
                <a:solidFill>
                  <a:srgbClr val="A86F18"/>
                </a:solidFill>
                <a:latin typeface="Arial"/>
                <a:ea typeface="Arial"/>
                <a:cs typeface="Arial"/>
                <a:sym typeface="Arial"/>
              </a:rPr>
              <a:t>Optional Capsule Proxy</a:t>
            </a:r>
            <a:endParaRPr b="0" i="0" sz="1400" u="none" cap="none" strike="noStrike">
              <a:solidFill>
                <a:schemeClr val="dk1"/>
              </a:solidFill>
              <a:latin typeface="Arial"/>
              <a:ea typeface="Arial"/>
              <a:cs typeface="Arial"/>
              <a:sym typeface="Arial"/>
            </a:endParaRPr>
          </a:p>
        </p:txBody>
      </p:sp>
      <p:sp>
        <p:nvSpPr>
          <p:cNvPr id="232" name="Google Shape;232;p8"/>
          <p:cNvSpPr/>
          <p:nvPr/>
        </p:nvSpPr>
        <p:spPr>
          <a:xfrm>
            <a:off x="3611880" y="5321808"/>
            <a:ext cx="2331720" cy="164592"/>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A86F18"/>
              </a:buClr>
              <a:buSzPts val="950"/>
              <a:buFont typeface="Arial"/>
              <a:buNone/>
            </a:pPr>
            <a:r>
              <a:rPr b="0" i="0" lang="en-US" sz="950" u="none" cap="none" strike="noStrike">
                <a:solidFill>
                  <a:srgbClr val="A86F18"/>
                </a:solidFill>
                <a:latin typeface="Arial"/>
                <a:ea typeface="Arial"/>
                <a:cs typeface="Arial"/>
                <a:sym typeface="Arial"/>
              </a:rPr>
              <a:t>tenant-filtered views for selected cluster-scoped LIST requests</a:t>
            </a:r>
            <a:endParaRPr b="0" i="0" sz="950" u="none" cap="none" strike="noStrike">
              <a:solidFill>
                <a:schemeClr val="dk1"/>
              </a:solidFill>
              <a:latin typeface="Arial"/>
              <a:ea typeface="Arial"/>
              <a:cs typeface="Arial"/>
              <a:sym typeface="Arial"/>
            </a:endParaRPr>
          </a:p>
        </p:txBody>
      </p:sp>
      <p:sp>
        <p:nvSpPr>
          <p:cNvPr id="233" name="Google Shape;233;p8"/>
          <p:cNvSpPr/>
          <p:nvPr/>
        </p:nvSpPr>
        <p:spPr>
          <a:xfrm>
            <a:off x="6428232" y="5102352"/>
            <a:ext cx="5056632" cy="329184"/>
          </a:xfrm>
          <a:prstGeom prst="roundRect">
            <a:avLst>
              <a:gd fmla="val 22222" name="adj"/>
            </a:avLst>
          </a:prstGeom>
          <a:solidFill>
            <a:srgbClr val="E5F4EC"/>
          </a:solidFill>
          <a:ln cap="flat" cmpd="sng" w="12700">
            <a:solidFill>
              <a:srgbClr val="E5F4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8"/>
          <p:cNvSpPr/>
          <p:nvPr/>
        </p:nvSpPr>
        <p:spPr>
          <a:xfrm>
            <a:off x="6537960" y="5161788"/>
            <a:ext cx="4837176" cy="18288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2E7D5B"/>
              </a:buClr>
              <a:buSzPts val="950"/>
              <a:buFont typeface="Arial"/>
              <a:buNone/>
            </a:pPr>
            <a:r>
              <a:rPr b="1" i="0" lang="en-US" sz="950" u="none" cap="none" strike="noStrike">
                <a:solidFill>
                  <a:srgbClr val="2E7D5B"/>
                </a:solidFill>
                <a:latin typeface="Arial"/>
                <a:ea typeface="Arial"/>
                <a:cs typeface="Arial"/>
                <a:sym typeface="Arial"/>
              </a:rPr>
              <a:t>DESIGNED FOR CONFORMANT KUBERNETES</a:t>
            </a:r>
            <a:endParaRPr b="0" i="0" sz="950" u="none" cap="none" strike="noStrike">
              <a:solidFill>
                <a:schemeClr val="dk1"/>
              </a:solidFill>
              <a:latin typeface="Arial"/>
              <a:ea typeface="Arial"/>
              <a:cs typeface="Arial"/>
              <a:sym typeface="Arial"/>
            </a:endParaRPr>
          </a:p>
        </p:txBody>
      </p:sp>
      <p:sp>
        <p:nvSpPr>
          <p:cNvPr id="235" name="Google Shape;235;p8"/>
          <p:cNvSpPr/>
          <p:nvPr/>
        </p:nvSpPr>
        <p:spPr>
          <a:xfrm>
            <a:off x="6565392" y="5623560"/>
            <a:ext cx="4800600" cy="301752"/>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2E7D5B"/>
              </a:buClr>
              <a:buSzPts val="1110"/>
              <a:buFont typeface="Arial"/>
              <a:buNone/>
            </a:pPr>
            <a:r>
              <a:rPr b="1" i="0" lang="en-US" sz="1110" u="none" cap="none" strike="noStrike">
                <a:solidFill>
                  <a:srgbClr val="2E7D5B"/>
                </a:solidFill>
                <a:latin typeface="Arial"/>
                <a:ea typeface="Arial"/>
                <a:cs typeface="Arial"/>
                <a:sym typeface="Arial"/>
              </a:rPr>
              <a:t>managed services  •  on-prem  •  OpenShift / Rancher integrations  •  OIDC &amp; RBAC  •  GitOps</a:t>
            </a:r>
            <a:endParaRPr b="0" i="0" sz="1110" u="none" cap="none" strike="noStrike">
              <a:solidFill>
                <a:schemeClr val="dk1"/>
              </a:solidFill>
              <a:latin typeface="Arial"/>
              <a:ea typeface="Arial"/>
              <a:cs typeface="Arial"/>
              <a:sym typeface="Arial"/>
            </a:endParaRPr>
          </a:p>
        </p:txBody>
      </p:sp>
      <p:sp>
        <p:nvSpPr>
          <p:cNvPr id="236" name="Google Shape;236;p8"/>
          <p:cNvSpPr txBox="1"/>
          <p:nvPr>
            <p:ph idx="4294967295" type="sldNum"/>
          </p:nvPr>
        </p:nvSpPr>
        <p:spPr>
          <a:xfrm>
            <a:off x="11247120" y="6437376"/>
            <a:ext cx="411480" cy="201168"/>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fld id="{00000000-1234-1234-1234-123412341234}" type="slidenum">
              <a:rPr b="0" i="0" lang="en-US" sz="900" u="none" cap="none" strike="noStrike">
                <a:solidFill>
                  <a:srgbClr val="7A8794"/>
                </a:solidFill>
                <a:latin typeface="Arial"/>
                <a:ea typeface="Arial"/>
                <a:cs typeface="Arial"/>
                <a:sym typeface="Arial"/>
              </a:rPr>
              <a:t>‹#›</a:t>
            </a:fld>
            <a:endParaRPr b="0" i="0" sz="900" u="none" cap="none" strike="noStrike">
              <a:solidFill>
                <a:srgbClr val="7A8794"/>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g3f9fce1b46e_0_36"/>
          <p:cNvSpPr/>
          <p:nvPr/>
        </p:nvSpPr>
        <p:spPr>
          <a:xfrm>
            <a:off x="530352" y="384048"/>
            <a:ext cx="10972800" cy="512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73B63"/>
              </a:buClr>
              <a:buSzPts val="2800"/>
              <a:buFont typeface="Arial"/>
              <a:buNone/>
            </a:pPr>
            <a:r>
              <a:rPr b="1" lang="en-US" sz="2800">
                <a:solidFill>
                  <a:srgbClr val="173B63"/>
                </a:solidFill>
              </a:rPr>
              <a:t>One budget across many namespaces/tenants</a:t>
            </a:r>
            <a:endParaRPr b="0" i="0" sz="2800" u="none" cap="none" strike="noStrike">
              <a:solidFill>
                <a:schemeClr val="dk1"/>
              </a:solidFill>
              <a:latin typeface="Arial"/>
              <a:ea typeface="Arial"/>
              <a:cs typeface="Arial"/>
              <a:sym typeface="Arial"/>
            </a:endParaRPr>
          </a:p>
        </p:txBody>
      </p:sp>
      <p:sp>
        <p:nvSpPr>
          <p:cNvPr id="243" name="Google Shape;243;g3f9fce1b46e_0_36"/>
          <p:cNvSpPr/>
          <p:nvPr/>
        </p:nvSpPr>
        <p:spPr>
          <a:xfrm>
            <a:off x="548640" y="932688"/>
            <a:ext cx="10789800" cy="310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Font typeface="Arial"/>
              <a:buNone/>
            </a:pPr>
            <a:r>
              <a:rPr lang="en-US" sz="1450">
                <a:solidFill>
                  <a:srgbClr val="5A6B7B"/>
                </a:solidFill>
              </a:rPr>
              <a:t>The tenant’s capacity stays stable as teams add or remove namespaces.</a:t>
            </a:r>
            <a:endParaRPr>
              <a:solidFill>
                <a:schemeClr val="dk1"/>
              </a:solidFill>
            </a:endParaRPr>
          </a:p>
          <a:p>
            <a:pPr indent="0" lvl="0" marL="0" marR="0" rtl="0" algn="l">
              <a:spcBef>
                <a:spcPts val="0"/>
              </a:spcBef>
              <a:spcAft>
                <a:spcPts val="0"/>
              </a:spcAft>
              <a:buClr>
                <a:srgbClr val="5A6B7B"/>
              </a:buClr>
              <a:buSzPts val="1450"/>
              <a:buFont typeface="Arial"/>
              <a:buNone/>
            </a:pPr>
            <a:r>
              <a:t/>
            </a:r>
            <a:endParaRPr sz="1450">
              <a:solidFill>
                <a:srgbClr val="5A6B7B"/>
              </a:solidFill>
            </a:endParaRPr>
          </a:p>
        </p:txBody>
      </p:sp>
      <p:sp>
        <p:nvSpPr>
          <p:cNvPr id="244" name="Google Shape;244;g3f9fce1b46e_0_36"/>
          <p:cNvSpPr txBox="1"/>
          <p:nvPr>
            <p:ph idx="4294967295" type="sldNum"/>
          </p:nvPr>
        </p:nvSpPr>
        <p:spPr>
          <a:xfrm>
            <a:off x="11247120" y="6437376"/>
            <a:ext cx="411600" cy="20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fld id="{00000000-1234-1234-1234-123412341234}" type="slidenum">
              <a:rPr b="0" i="0" lang="en-US" sz="900" u="none" cap="none" strike="noStrike">
                <a:solidFill>
                  <a:srgbClr val="7A8794"/>
                </a:solidFill>
                <a:latin typeface="Arial"/>
                <a:ea typeface="Arial"/>
                <a:cs typeface="Arial"/>
                <a:sym typeface="Arial"/>
              </a:rPr>
              <a:t>‹#›</a:t>
            </a:fld>
            <a:endParaRPr b="0" i="0" sz="900" u="none" cap="none" strike="noStrike">
              <a:solidFill>
                <a:srgbClr val="7A8794"/>
              </a:solidFill>
              <a:latin typeface="Arial"/>
              <a:ea typeface="Arial"/>
              <a:cs typeface="Arial"/>
              <a:sym typeface="Arial"/>
            </a:endParaRPr>
          </a:p>
        </p:txBody>
      </p:sp>
      <p:sp>
        <p:nvSpPr>
          <p:cNvPr id="245" name="Google Shape;245;g3f9fce1b46e_0_36"/>
          <p:cNvSpPr/>
          <p:nvPr/>
        </p:nvSpPr>
        <p:spPr>
          <a:xfrm>
            <a:off x="640080" y="1417320"/>
            <a:ext cx="5239500" cy="329100"/>
          </a:xfrm>
          <a:prstGeom prst="rect">
            <a:avLst/>
          </a:prstGeom>
          <a:solidFill>
            <a:srgbClr val="FDE9E7"/>
          </a:solidFill>
          <a:ln cap="flat" cmpd="sng" w="12700">
            <a:solidFill>
              <a:srgbClr val="FDE9E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46" name="Google Shape;246;g3f9fce1b46e_0_36"/>
          <p:cNvSpPr txBox="1"/>
          <p:nvPr/>
        </p:nvSpPr>
        <p:spPr>
          <a:xfrm>
            <a:off x="749808" y="1476756"/>
            <a:ext cx="5020200" cy="146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50">
                <a:solidFill>
                  <a:srgbClr val="B84B42"/>
                </a:solidFill>
                <a:latin typeface="Arial"/>
                <a:ea typeface="Arial"/>
                <a:cs typeface="Arial"/>
                <a:sym typeface="Arial"/>
              </a:rPr>
              <a:t>COPIED PER-NAMESPACE QUOTAS</a:t>
            </a:r>
            <a:endParaRPr/>
          </a:p>
        </p:txBody>
      </p:sp>
      <p:sp>
        <p:nvSpPr>
          <p:cNvPr id="247" name="Google Shape;247;g3f9fce1b46e_0_36"/>
          <p:cNvSpPr/>
          <p:nvPr/>
        </p:nvSpPr>
        <p:spPr>
          <a:xfrm>
            <a:off x="640080" y="1847088"/>
            <a:ext cx="5239500" cy="3547800"/>
          </a:xfrm>
          <a:prstGeom prst="rect">
            <a:avLst/>
          </a:prstGeom>
          <a:solidFill>
            <a:srgbClr val="FFFFFF"/>
          </a:solidFill>
          <a:ln cap="flat" cmpd="sng" w="13950">
            <a:solidFill>
              <a:srgbClr val="F0B7B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48" name="Google Shape;248;g3f9fce1b46e_0_36"/>
          <p:cNvSpPr txBox="1"/>
          <p:nvPr/>
        </p:nvSpPr>
        <p:spPr>
          <a:xfrm>
            <a:off x="868680" y="2057400"/>
            <a:ext cx="4782300" cy="21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400">
                <a:solidFill>
                  <a:srgbClr val="5A6B7B"/>
                </a:solidFill>
                <a:latin typeface="Arial"/>
                <a:ea typeface="Arial"/>
                <a:cs typeface="Arial"/>
                <a:sym typeface="Arial"/>
              </a:rPr>
              <a:t>The same “8 CPU” limit is copied three times</a:t>
            </a:r>
            <a:endParaRPr/>
          </a:p>
        </p:txBody>
      </p:sp>
      <p:sp>
        <p:nvSpPr>
          <p:cNvPr id="249" name="Google Shape;249;g3f9fce1b46e_0_36"/>
          <p:cNvSpPr/>
          <p:nvPr/>
        </p:nvSpPr>
        <p:spPr>
          <a:xfrm>
            <a:off x="932688" y="2615184"/>
            <a:ext cx="1353300" cy="1353300"/>
          </a:xfrm>
          <a:prstGeom prst="rect">
            <a:avLst/>
          </a:prstGeom>
          <a:solidFill>
            <a:srgbClr val="FFF8F7"/>
          </a:solidFill>
          <a:ln cap="flat" cmpd="sng" w="11425">
            <a:solidFill>
              <a:srgbClr val="F0B7B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50" name="Google Shape;250;g3f9fce1b46e_0_36"/>
          <p:cNvSpPr txBox="1"/>
          <p:nvPr/>
        </p:nvSpPr>
        <p:spPr>
          <a:xfrm>
            <a:off x="1024128" y="2788920"/>
            <a:ext cx="1170300" cy="141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19">
                <a:solidFill>
                  <a:srgbClr val="5A6B7B"/>
                </a:solidFill>
                <a:latin typeface="Arial"/>
                <a:ea typeface="Arial"/>
                <a:cs typeface="Arial"/>
                <a:sym typeface="Arial"/>
              </a:rPr>
              <a:t>Namespace</a:t>
            </a:r>
            <a:endParaRPr/>
          </a:p>
        </p:txBody>
      </p:sp>
      <p:sp>
        <p:nvSpPr>
          <p:cNvPr id="251" name="Google Shape;251;g3f9fce1b46e_0_36"/>
          <p:cNvSpPr txBox="1"/>
          <p:nvPr/>
        </p:nvSpPr>
        <p:spPr>
          <a:xfrm>
            <a:off x="1024128" y="3044952"/>
            <a:ext cx="1170300" cy="21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400">
                <a:solidFill>
                  <a:srgbClr val="173B63"/>
                </a:solidFill>
                <a:latin typeface="Arial"/>
                <a:ea typeface="Arial"/>
                <a:cs typeface="Arial"/>
                <a:sym typeface="Arial"/>
              </a:rPr>
              <a:t>dev</a:t>
            </a:r>
            <a:endParaRPr/>
          </a:p>
        </p:txBody>
      </p:sp>
      <p:sp>
        <p:nvSpPr>
          <p:cNvPr id="252" name="Google Shape;252;g3f9fce1b46e_0_36"/>
          <p:cNvSpPr txBox="1"/>
          <p:nvPr/>
        </p:nvSpPr>
        <p:spPr>
          <a:xfrm>
            <a:off x="1024128" y="3401568"/>
            <a:ext cx="11703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000">
                <a:solidFill>
                  <a:srgbClr val="B84B42"/>
                </a:solidFill>
                <a:latin typeface="Arial"/>
                <a:ea typeface="Arial"/>
                <a:cs typeface="Arial"/>
                <a:sym typeface="Arial"/>
              </a:rPr>
              <a:t>8 CPU</a:t>
            </a:r>
            <a:endParaRPr/>
          </a:p>
        </p:txBody>
      </p:sp>
      <p:sp>
        <p:nvSpPr>
          <p:cNvPr id="253" name="Google Shape;253;g3f9fce1b46e_0_36"/>
          <p:cNvSpPr/>
          <p:nvPr/>
        </p:nvSpPr>
        <p:spPr>
          <a:xfrm>
            <a:off x="2514600" y="2615184"/>
            <a:ext cx="1353300" cy="1353300"/>
          </a:xfrm>
          <a:prstGeom prst="rect">
            <a:avLst/>
          </a:prstGeom>
          <a:solidFill>
            <a:srgbClr val="FFF8F7"/>
          </a:solidFill>
          <a:ln cap="flat" cmpd="sng" w="11425">
            <a:solidFill>
              <a:srgbClr val="F0B7B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54" name="Google Shape;254;g3f9fce1b46e_0_36"/>
          <p:cNvSpPr txBox="1"/>
          <p:nvPr/>
        </p:nvSpPr>
        <p:spPr>
          <a:xfrm>
            <a:off x="2606040" y="2788920"/>
            <a:ext cx="1170300" cy="141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19">
                <a:solidFill>
                  <a:srgbClr val="5A6B7B"/>
                </a:solidFill>
                <a:latin typeface="Arial"/>
                <a:ea typeface="Arial"/>
                <a:cs typeface="Arial"/>
                <a:sym typeface="Arial"/>
              </a:rPr>
              <a:t>Namespace</a:t>
            </a:r>
            <a:endParaRPr/>
          </a:p>
        </p:txBody>
      </p:sp>
      <p:sp>
        <p:nvSpPr>
          <p:cNvPr id="255" name="Google Shape;255;g3f9fce1b46e_0_36"/>
          <p:cNvSpPr txBox="1"/>
          <p:nvPr/>
        </p:nvSpPr>
        <p:spPr>
          <a:xfrm>
            <a:off x="2606040" y="3044952"/>
            <a:ext cx="1170300" cy="21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400">
                <a:solidFill>
                  <a:srgbClr val="173B63"/>
                </a:solidFill>
                <a:latin typeface="Arial"/>
                <a:ea typeface="Arial"/>
                <a:cs typeface="Arial"/>
                <a:sym typeface="Arial"/>
              </a:rPr>
              <a:t>test</a:t>
            </a:r>
            <a:endParaRPr/>
          </a:p>
        </p:txBody>
      </p:sp>
      <p:sp>
        <p:nvSpPr>
          <p:cNvPr id="256" name="Google Shape;256;g3f9fce1b46e_0_36"/>
          <p:cNvSpPr txBox="1"/>
          <p:nvPr/>
        </p:nvSpPr>
        <p:spPr>
          <a:xfrm>
            <a:off x="2606040" y="3401568"/>
            <a:ext cx="11703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000">
                <a:solidFill>
                  <a:srgbClr val="B84B42"/>
                </a:solidFill>
                <a:latin typeface="Arial"/>
                <a:ea typeface="Arial"/>
                <a:cs typeface="Arial"/>
                <a:sym typeface="Arial"/>
              </a:rPr>
              <a:t>8 CPU</a:t>
            </a:r>
            <a:endParaRPr/>
          </a:p>
        </p:txBody>
      </p:sp>
      <p:sp>
        <p:nvSpPr>
          <p:cNvPr id="257" name="Google Shape;257;g3f9fce1b46e_0_36"/>
          <p:cNvSpPr/>
          <p:nvPr/>
        </p:nvSpPr>
        <p:spPr>
          <a:xfrm>
            <a:off x="4096512" y="2615184"/>
            <a:ext cx="1353300" cy="1353300"/>
          </a:xfrm>
          <a:prstGeom prst="rect">
            <a:avLst/>
          </a:prstGeom>
          <a:solidFill>
            <a:srgbClr val="FFF8F7"/>
          </a:solidFill>
          <a:ln cap="flat" cmpd="sng" w="11425">
            <a:solidFill>
              <a:srgbClr val="F0B7B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58" name="Google Shape;258;g3f9fce1b46e_0_36"/>
          <p:cNvSpPr txBox="1"/>
          <p:nvPr/>
        </p:nvSpPr>
        <p:spPr>
          <a:xfrm>
            <a:off x="4187952" y="2788920"/>
            <a:ext cx="1170300" cy="141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19">
                <a:solidFill>
                  <a:srgbClr val="5A6B7B"/>
                </a:solidFill>
                <a:latin typeface="Arial"/>
                <a:ea typeface="Arial"/>
                <a:cs typeface="Arial"/>
                <a:sym typeface="Arial"/>
              </a:rPr>
              <a:t>Namespace</a:t>
            </a:r>
            <a:endParaRPr/>
          </a:p>
        </p:txBody>
      </p:sp>
      <p:sp>
        <p:nvSpPr>
          <p:cNvPr id="259" name="Google Shape;259;g3f9fce1b46e_0_36"/>
          <p:cNvSpPr txBox="1"/>
          <p:nvPr/>
        </p:nvSpPr>
        <p:spPr>
          <a:xfrm>
            <a:off x="4187952" y="3044952"/>
            <a:ext cx="1170300" cy="21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400">
                <a:solidFill>
                  <a:srgbClr val="173B63"/>
                </a:solidFill>
                <a:latin typeface="Arial"/>
                <a:ea typeface="Arial"/>
                <a:cs typeface="Arial"/>
                <a:sym typeface="Arial"/>
              </a:rPr>
              <a:t>prod</a:t>
            </a:r>
            <a:endParaRPr/>
          </a:p>
        </p:txBody>
      </p:sp>
      <p:sp>
        <p:nvSpPr>
          <p:cNvPr id="260" name="Google Shape;260;g3f9fce1b46e_0_36"/>
          <p:cNvSpPr txBox="1"/>
          <p:nvPr/>
        </p:nvSpPr>
        <p:spPr>
          <a:xfrm>
            <a:off x="4187952" y="3401568"/>
            <a:ext cx="11703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000">
                <a:solidFill>
                  <a:srgbClr val="B84B42"/>
                </a:solidFill>
                <a:latin typeface="Arial"/>
                <a:ea typeface="Arial"/>
                <a:cs typeface="Arial"/>
                <a:sym typeface="Arial"/>
              </a:rPr>
              <a:t>8 CPU</a:t>
            </a:r>
            <a:endParaRPr/>
          </a:p>
        </p:txBody>
      </p:sp>
      <p:sp>
        <p:nvSpPr>
          <p:cNvPr id="261" name="Google Shape;261;g3f9fce1b46e_0_36"/>
          <p:cNvSpPr txBox="1"/>
          <p:nvPr/>
        </p:nvSpPr>
        <p:spPr>
          <a:xfrm>
            <a:off x="960120" y="4343400"/>
            <a:ext cx="18288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000">
                <a:solidFill>
                  <a:srgbClr val="B84B42"/>
                </a:solidFill>
                <a:latin typeface="Arial"/>
                <a:ea typeface="Arial"/>
                <a:cs typeface="Arial"/>
                <a:sym typeface="Arial"/>
              </a:rPr>
              <a:t>8 + 8 + 8</a:t>
            </a:r>
            <a:endParaRPr/>
          </a:p>
        </p:txBody>
      </p:sp>
      <p:sp>
        <p:nvSpPr>
          <p:cNvPr id="262" name="Google Shape;262;g3f9fce1b46e_0_36"/>
          <p:cNvSpPr/>
          <p:nvPr/>
        </p:nvSpPr>
        <p:spPr>
          <a:xfrm>
            <a:off x="2834640" y="4315968"/>
            <a:ext cx="777300" cy="420600"/>
          </a:xfrm>
          <a:prstGeom prst="rightArrow">
            <a:avLst>
              <a:gd fmla="val 50000" name="adj1"/>
              <a:gd fmla="val 50000" name="adj2"/>
            </a:avLst>
          </a:prstGeom>
          <a:solidFill>
            <a:srgbClr val="F0B7B1"/>
          </a:solidFill>
          <a:ln cap="flat" cmpd="sng" w="12700">
            <a:solidFill>
              <a:srgbClr val="F0B7B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63" name="Google Shape;263;g3f9fce1b46e_0_36"/>
          <p:cNvSpPr/>
          <p:nvPr/>
        </p:nvSpPr>
        <p:spPr>
          <a:xfrm>
            <a:off x="3703320" y="4187952"/>
            <a:ext cx="1810500" cy="640200"/>
          </a:xfrm>
          <a:prstGeom prst="roundRect">
            <a:avLst>
              <a:gd fmla="val 16667" name="adj"/>
            </a:avLst>
          </a:prstGeom>
          <a:solidFill>
            <a:srgbClr val="FDE9E7"/>
          </a:solidFill>
          <a:ln cap="flat" cmpd="sng" w="11425">
            <a:solidFill>
              <a:srgbClr val="F0B7B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64" name="Google Shape;264;g3f9fce1b46e_0_36"/>
          <p:cNvSpPr txBox="1"/>
          <p:nvPr/>
        </p:nvSpPr>
        <p:spPr>
          <a:xfrm>
            <a:off x="3822191" y="4379976"/>
            <a:ext cx="1572900" cy="238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550">
                <a:solidFill>
                  <a:srgbClr val="B84B42"/>
                </a:solidFill>
                <a:latin typeface="Arial"/>
                <a:ea typeface="Arial"/>
                <a:cs typeface="Arial"/>
                <a:sym typeface="Arial"/>
              </a:rPr>
              <a:t>24 CPU possible</a:t>
            </a:r>
            <a:endParaRPr/>
          </a:p>
        </p:txBody>
      </p:sp>
      <p:sp>
        <p:nvSpPr>
          <p:cNvPr id="265" name="Google Shape;265;g3f9fce1b46e_0_36"/>
          <p:cNvSpPr txBox="1"/>
          <p:nvPr/>
        </p:nvSpPr>
        <p:spPr>
          <a:xfrm>
            <a:off x="941832" y="4992624"/>
            <a:ext cx="4645200" cy="166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080">
                <a:solidFill>
                  <a:srgbClr val="B84B42"/>
                </a:solidFill>
                <a:latin typeface="Arial"/>
                <a:ea typeface="Arial"/>
                <a:cs typeface="Arial"/>
                <a:sym typeface="Arial"/>
              </a:rPr>
              <a:t>Namespace growth multiplies the platform commitment.</a:t>
            </a:r>
            <a:endParaRPr/>
          </a:p>
        </p:txBody>
      </p:sp>
      <p:sp>
        <p:nvSpPr>
          <p:cNvPr id="266" name="Google Shape;266;g3f9fce1b46e_0_36"/>
          <p:cNvSpPr/>
          <p:nvPr/>
        </p:nvSpPr>
        <p:spPr>
          <a:xfrm>
            <a:off x="6181344" y="1417320"/>
            <a:ext cx="5340000" cy="329100"/>
          </a:xfrm>
          <a:prstGeom prst="rect">
            <a:avLst/>
          </a:prstGeom>
          <a:solidFill>
            <a:srgbClr val="DDF7FA"/>
          </a:solidFill>
          <a:ln cap="flat" cmpd="sng" w="12700">
            <a:solidFill>
              <a:srgbClr val="DDF7FA"/>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67" name="Google Shape;267;g3f9fce1b46e_0_36"/>
          <p:cNvSpPr txBox="1"/>
          <p:nvPr/>
        </p:nvSpPr>
        <p:spPr>
          <a:xfrm>
            <a:off x="6291072" y="1476756"/>
            <a:ext cx="5120700" cy="146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50">
                <a:solidFill>
                  <a:srgbClr val="2E5F8E"/>
                </a:solidFill>
                <a:latin typeface="Arial"/>
                <a:ea typeface="Arial"/>
                <a:cs typeface="Arial"/>
                <a:sym typeface="Arial"/>
              </a:rPr>
              <a:t>ONE SHARED TENANT BUDGET</a:t>
            </a:r>
            <a:endParaRPr/>
          </a:p>
        </p:txBody>
      </p:sp>
      <p:sp>
        <p:nvSpPr>
          <p:cNvPr id="268" name="Google Shape;268;g3f9fce1b46e_0_36"/>
          <p:cNvSpPr/>
          <p:nvPr/>
        </p:nvSpPr>
        <p:spPr>
          <a:xfrm>
            <a:off x="6181344" y="1847088"/>
            <a:ext cx="5340000" cy="3547800"/>
          </a:xfrm>
          <a:prstGeom prst="rect">
            <a:avLst/>
          </a:prstGeom>
          <a:solidFill>
            <a:srgbClr val="FFFFFF"/>
          </a:solidFill>
          <a:ln cap="flat" cmpd="sng" w="16500">
            <a:solidFill>
              <a:srgbClr val="12C7D9"/>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69" name="Google Shape;269;g3f9fce1b46e_0_36"/>
          <p:cNvSpPr txBox="1"/>
          <p:nvPr/>
        </p:nvSpPr>
        <p:spPr>
          <a:xfrm>
            <a:off x="6428232" y="2057400"/>
            <a:ext cx="4846200" cy="21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400">
                <a:solidFill>
                  <a:srgbClr val="5A6B7B"/>
                </a:solidFill>
                <a:latin typeface="Arial"/>
                <a:ea typeface="Arial"/>
                <a:cs typeface="Arial"/>
                <a:sym typeface="Arial"/>
              </a:rPr>
              <a:t>8 CPU total</a:t>
            </a:r>
            <a:r>
              <a:rPr b="1" lang="en-US">
                <a:solidFill>
                  <a:srgbClr val="5A6B7B"/>
                </a:solidFill>
              </a:rPr>
              <a:t> </a:t>
            </a:r>
            <a:r>
              <a:rPr b="1" i="0" lang="en-US" sz="1400">
                <a:solidFill>
                  <a:srgbClr val="5A6B7B"/>
                </a:solidFill>
                <a:latin typeface="Arial"/>
                <a:ea typeface="Arial"/>
                <a:cs typeface="Arial"/>
                <a:sym typeface="Arial"/>
              </a:rPr>
              <a:t>consumed wherever it is needed</a:t>
            </a:r>
            <a:endParaRPr/>
          </a:p>
        </p:txBody>
      </p:sp>
      <p:sp>
        <p:nvSpPr>
          <p:cNvPr id="270" name="Google Shape;270;g3f9fce1b46e_0_36"/>
          <p:cNvSpPr/>
          <p:nvPr/>
        </p:nvSpPr>
        <p:spPr>
          <a:xfrm>
            <a:off x="6583680" y="2633472"/>
            <a:ext cx="1700700" cy="667500"/>
          </a:xfrm>
          <a:prstGeom prst="rect">
            <a:avLst/>
          </a:prstGeom>
          <a:solidFill>
            <a:srgbClr val="2E5F8E"/>
          </a:solidFill>
          <a:ln cap="flat" cmpd="sng" w="95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71" name="Google Shape;271;g3f9fce1b46e_0_36"/>
          <p:cNvSpPr txBox="1"/>
          <p:nvPr/>
        </p:nvSpPr>
        <p:spPr>
          <a:xfrm>
            <a:off x="6611112" y="2843784"/>
            <a:ext cx="1645800" cy="177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150">
                <a:solidFill>
                  <a:srgbClr val="FFFFFF"/>
                </a:solidFill>
                <a:latin typeface="Arial"/>
                <a:ea typeface="Arial"/>
                <a:cs typeface="Arial"/>
                <a:sym typeface="Arial"/>
              </a:rPr>
              <a:t>dev 3</a:t>
            </a:r>
            <a:endParaRPr/>
          </a:p>
        </p:txBody>
      </p:sp>
      <p:sp>
        <p:nvSpPr>
          <p:cNvPr id="272" name="Google Shape;272;g3f9fce1b46e_0_36"/>
          <p:cNvSpPr/>
          <p:nvPr/>
        </p:nvSpPr>
        <p:spPr>
          <a:xfrm>
            <a:off x="8284464" y="2633472"/>
            <a:ext cx="1134000" cy="667500"/>
          </a:xfrm>
          <a:prstGeom prst="rect">
            <a:avLst/>
          </a:prstGeom>
          <a:solidFill>
            <a:srgbClr val="12C7D9"/>
          </a:solidFill>
          <a:ln cap="flat" cmpd="sng" w="95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73" name="Google Shape;273;g3f9fce1b46e_0_36"/>
          <p:cNvSpPr txBox="1"/>
          <p:nvPr/>
        </p:nvSpPr>
        <p:spPr>
          <a:xfrm>
            <a:off x="8311896" y="2843784"/>
            <a:ext cx="1079100" cy="177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150">
                <a:solidFill>
                  <a:srgbClr val="FFFFFF"/>
                </a:solidFill>
                <a:latin typeface="Arial"/>
                <a:ea typeface="Arial"/>
                <a:cs typeface="Arial"/>
                <a:sym typeface="Arial"/>
              </a:rPr>
              <a:t>test 2</a:t>
            </a:r>
            <a:endParaRPr/>
          </a:p>
        </p:txBody>
      </p:sp>
      <p:sp>
        <p:nvSpPr>
          <p:cNvPr id="274" name="Google Shape;274;g3f9fce1b46e_0_36"/>
          <p:cNvSpPr/>
          <p:nvPr/>
        </p:nvSpPr>
        <p:spPr>
          <a:xfrm>
            <a:off x="9418320" y="2633472"/>
            <a:ext cx="567000" cy="667500"/>
          </a:xfrm>
          <a:prstGeom prst="rect">
            <a:avLst/>
          </a:prstGeom>
          <a:solidFill>
            <a:srgbClr val="2E7D5B"/>
          </a:solidFill>
          <a:ln cap="flat" cmpd="sng" w="95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75" name="Google Shape;275;g3f9fce1b46e_0_36"/>
          <p:cNvSpPr txBox="1"/>
          <p:nvPr/>
        </p:nvSpPr>
        <p:spPr>
          <a:xfrm>
            <a:off x="9445752" y="2843784"/>
            <a:ext cx="512100" cy="177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150">
                <a:solidFill>
                  <a:srgbClr val="FFFFFF"/>
                </a:solidFill>
                <a:latin typeface="Arial"/>
                <a:ea typeface="Arial"/>
                <a:cs typeface="Arial"/>
                <a:sym typeface="Arial"/>
              </a:rPr>
              <a:t>prod 1</a:t>
            </a:r>
            <a:endParaRPr/>
          </a:p>
        </p:txBody>
      </p:sp>
      <p:sp>
        <p:nvSpPr>
          <p:cNvPr id="276" name="Google Shape;276;g3f9fce1b46e_0_36"/>
          <p:cNvSpPr/>
          <p:nvPr/>
        </p:nvSpPr>
        <p:spPr>
          <a:xfrm>
            <a:off x="9985248" y="2633472"/>
            <a:ext cx="1134000" cy="667500"/>
          </a:xfrm>
          <a:prstGeom prst="rect">
            <a:avLst/>
          </a:prstGeom>
          <a:solidFill>
            <a:srgbClr val="EAF2F9"/>
          </a:solidFill>
          <a:ln cap="flat" cmpd="sng" w="95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77" name="Google Shape;277;g3f9fce1b46e_0_36"/>
          <p:cNvSpPr txBox="1"/>
          <p:nvPr/>
        </p:nvSpPr>
        <p:spPr>
          <a:xfrm>
            <a:off x="10012680" y="2843784"/>
            <a:ext cx="1079100" cy="177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150">
                <a:solidFill>
                  <a:srgbClr val="5A6B7B"/>
                </a:solidFill>
                <a:latin typeface="Arial"/>
                <a:ea typeface="Arial"/>
                <a:cs typeface="Arial"/>
                <a:sym typeface="Arial"/>
              </a:rPr>
              <a:t>free 2</a:t>
            </a:r>
            <a:endParaRPr/>
          </a:p>
        </p:txBody>
      </p:sp>
      <p:sp>
        <p:nvSpPr>
          <p:cNvPr id="278" name="Google Shape;278;g3f9fce1b46e_0_36"/>
          <p:cNvSpPr/>
          <p:nvPr/>
        </p:nvSpPr>
        <p:spPr>
          <a:xfrm>
            <a:off x="6583680" y="2633472"/>
            <a:ext cx="4535400" cy="667500"/>
          </a:xfrm>
          <a:prstGeom prst="rect">
            <a:avLst/>
          </a:prstGeom>
          <a:noFill/>
          <a:ln cap="flat" cmpd="sng" w="13950">
            <a:solidFill>
              <a:srgbClr val="12C7D9"/>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cxnSp>
        <p:nvCxnSpPr>
          <p:cNvPr id="279" name="Google Shape;279;g3f9fce1b46e_0_36"/>
          <p:cNvCxnSpPr/>
          <p:nvPr/>
        </p:nvCxnSpPr>
        <p:spPr>
          <a:xfrm>
            <a:off x="7196328" y="3300984"/>
            <a:ext cx="0" cy="274200"/>
          </a:xfrm>
          <a:prstGeom prst="straightConnector1">
            <a:avLst/>
          </a:prstGeom>
          <a:noFill/>
          <a:ln cap="flat" cmpd="sng" w="17775">
            <a:solidFill>
              <a:srgbClr val="2E5F8E"/>
            </a:solidFill>
            <a:prstDash val="solid"/>
            <a:miter lim="8000"/>
            <a:headEnd len="sm" w="sm" type="none"/>
            <a:tailEnd len="sm" w="sm" type="none"/>
          </a:ln>
        </p:spPr>
      </p:cxnSp>
      <p:sp>
        <p:nvSpPr>
          <p:cNvPr id="280" name="Google Shape;280;g3f9fce1b46e_0_36"/>
          <p:cNvSpPr/>
          <p:nvPr/>
        </p:nvSpPr>
        <p:spPr>
          <a:xfrm>
            <a:off x="6537960" y="3593592"/>
            <a:ext cx="1326000" cy="1005900"/>
          </a:xfrm>
          <a:prstGeom prst="rect">
            <a:avLst/>
          </a:prstGeom>
          <a:solidFill>
            <a:srgbClr val="FFFFFF"/>
          </a:solidFill>
          <a:ln cap="flat" cmpd="sng" w="11425">
            <a:solidFill>
              <a:srgbClr val="CCD7E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81" name="Google Shape;281;g3f9fce1b46e_0_36"/>
          <p:cNvSpPr/>
          <p:nvPr/>
        </p:nvSpPr>
        <p:spPr>
          <a:xfrm>
            <a:off x="6537960" y="3593592"/>
            <a:ext cx="63900" cy="1005900"/>
          </a:xfrm>
          <a:prstGeom prst="rect">
            <a:avLst/>
          </a:prstGeom>
          <a:solidFill>
            <a:srgbClr val="2E5F8E"/>
          </a:solidFill>
          <a:ln cap="flat" cmpd="sng" w="12700">
            <a:solidFill>
              <a:srgbClr val="2E5F8E"/>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82" name="Google Shape;282;g3f9fce1b46e_0_36"/>
          <p:cNvSpPr txBox="1"/>
          <p:nvPr/>
        </p:nvSpPr>
        <p:spPr>
          <a:xfrm>
            <a:off x="6684264" y="3776472"/>
            <a:ext cx="1069800" cy="200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300">
                <a:solidFill>
                  <a:srgbClr val="173B63"/>
                </a:solidFill>
                <a:latin typeface="Arial"/>
                <a:ea typeface="Arial"/>
                <a:cs typeface="Arial"/>
                <a:sym typeface="Arial"/>
              </a:rPr>
              <a:t>dev</a:t>
            </a:r>
            <a:endParaRPr/>
          </a:p>
        </p:txBody>
      </p:sp>
      <p:sp>
        <p:nvSpPr>
          <p:cNvPr id="283" name="Google Shape;283;g3f9fce1b46e_0_36"/>
          <p:cNvSpPr txBox="1"/>
          <p:nvPr/>
        </p:nvSpPr>
        <p:spPr>
          <a:xfrm>
            <a:off x="6684264" y="4114800"/>
            <a:ext cx="1069800" cy="246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600">
                <a:solidFill>
                  <a:srgbClr val="2E5F8E"/>
                </a:solidFill>
                <a:latin typeface="Arial"/>
                <a:ea typeface="Arial"/>
                <a:cs typeface="Arial"/>
                <a:sym typeface="Arial"/>
              </a:rPr>
              <a:t>3 CPU</a:t>
            </a:r>
            <a:endParaRPr/>
          </a:p>
        </p:txBody>
      </p:sp>
      <p:cxnSp>
        <p:nvCxnSpPr>
          <p:cNvPr id="284" name="Google Shape;284;g3f9fce1b46e_0_36"/>
          <p:cNvCxnSpPr/>
          <p:nvPr/>
        </p:nvCxnSpPr>
        <p:spPr>
          <a:xfrm>
            <a:off x="8769096" y="3300984"/>
            <a:ext cx="0" cy="274200"/>
          </a:xfrm>
          <a:prstGeom prst="straightConnector1">
            <a:avLst/>
          </a:prstGeom>
          <a:noFill/>
          <a:ln cap="flat" cmpd="sng" w="17775">
            <a:solidFill>
              <a:srgbClr val="12C7D9"/>
            </a:solidFill>
            <a:prstDash val="solid"/>
            <a:miter lim="8000"/>
            <a:headEnd len="sm" w="sm" type="none"/>
            <a:tailEnd len="sm" w="sm" type="none"/>
          </a:ln>
        </p:spPr>
      </p:cxnSp>
      <p:sp>
        <p:nvSpPr>
          <p:cNvPr id="285" name="Google Shape;285;g3f9fce1b46e_0_36"/>
          <p:cNvSpPr/>
          <p:nvPr/>
        </p:nvSpPr>
        <p:spPr>
          <a:xfrm>
            <a:off x="8110728" y="3593592"/>
            <a:ext cx="1326000" cy="1005900"/>
          </a:xfrm>
          <a:prstGeom prst="rect">
            <a:avLst/>
          </a:prstGeom>
          <a:solidFill>
            <a:srgbClr val="FFFFFF"/>
          </a:solidFill>
          <a:ln cap="flat" cmpd="sng" w="11425">
            <a:solidFill>
              <a:srgbClr val="CCD7E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86" name="Google Shape;286;g3f9fce1b46e_0_36"/>
          <p:cNvSpPr/>
          <p:nvPr/>
        </p:nvSpPr>
        <p:spPr>
          <a:xfrm>
            <a:off x="8110728" y="3593592"/>
            <a:ext cx="63900" cy="1005900"/>
          </a:xfrm>
          <a:prstGeom prst="rect">
            <a:avLst/>
          </a:prstGeom>
          <a:solidFill>
            <a:srgbClr val="12C7D9"/>
          </a:solidFill>
          <a:ln cap="flat" cmpd="sng" w="12700">
            <a:solidFill>
              <a:srgbClr val="12C7D9"/>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87" name="Google Shape;287;g3f9fce1b46e_0_36"/>
          <p:cNvSpPr txBox="1"/>
          <p:nvPr/>
        </p:nvSpPr>
        <p:spPr>
          <a:xfrm>
            <a:off x="8257032" y="3776472"/>
            <a:ext cx="1069800" cy="200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300">
                <a:solidFill>
                  <a:srgbClr val="173B63"/>
                </a:solidFill>
                <a:latin typeface="Arial"/>
                <a:ea typeface="Arial"/>
                <a:cs typeface="Arial"/>
                <a:sym typeface="Arial"/>
              </a:rPr>
              <a:t>test</a:t>
            </a:r>
            <a:endParaRPr/>
          </a:p>
        </p:txBody>
      </p:sp>
      <p:sp>
        <p:nvSpPr>
          <p:cNvPr id="288" name="Google Shape;288;g3f9fce1b46e_0_36"/>
          <p:cNvSpPr txBox="1"/>
          <p:nvPr/>
        </p:nvSpPr>
        <p:spPr>
          <a:xfrm>
            <a:off x="8257032" y="4114800"/>
            <a:ext cx="1069800" cy="246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600">
                <a:solidFill>
                  <a:srgbClr val="12C7D9"/>
                </a:solidFill>
                <a:latin typeface="Arial"/>
                <a:ea typeface="Arial"/>
                <a:cs typeface="Arial"/>
                <a:sym typeface="Arial"/>
              </a:rPr>
              <a:t>2 CPU</a:t>
            </a:r>
            <a:endParaRPr/>
          </a:p>
        </p:txBody>
      </p:sp>
      <p:cxnSp>
        <p:nvCxnSpPr>
          <p:cNvPr id="289" name="Google Shape;289;g3f9fce1b46e_0_36"/>
          <p:cNvCxnSpPr/>
          <p:nvPr/>
        </p:nvCxnSpPr>
        <p:spPr>
          <a:xfrm>
            <a:off x="9854439" y="3310196"/>
            <a:ext cx="0" cy="274200"/>
          </a:xfrm>
          <a:prstGeom prst="straightConnector1">
            <a:avLst/>
          </a:prstGeom>
          <a:noFill/>
          <a:ln cap="flat" cmpd="sng" w="17775">
            <a:solidFill>
              <a:srgbClr val="2E7D5B"/>
            </a:solidFill>
            <a:prstDash val="solid"/>
            <a:miter lim="8000"/>
            <a:headEnd len="sm" w="sm" type="none"/>
            <a:tailEnd len="sm" w="sm" type="none"/>
          </a:ln>
        </p:spPr>
      </p:cxnSp>
      <p:sp>
        <p:nvSpPr>
          <p:cNvPr id="290" name="Google Shape;290;g3f9fce1b46e_0_36"/>
          <p:cNvSpPr/>
          <p:nvPr/>
        </p:nvSpPr>
        <p:spPr>
          <a:xfrm>
            <a:off x="9683496" y="3593592"/>
            <a:ext cx="1326000" cy="1005900"/>
          </a:xfrm>
          <a:prstGeom prst="rect">
            <a:avLst/>
          </a:prstGeom>
          <a:solidFill>
            <a:srgbClr val="FFFFFF"/>
          </a:solidFill>
          <a:ln cap="flat" cmpd="sng" w="11425">
            <a:solidFill>
              <a:srgbClr val="CCD7E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91" name="Google Shape;291;g3f9fce1b46e_0_36"/>
          <p:cNvSpPr/>
          <p:nvPr/>
        </p:nvSpPr>
        <p:spPr>
          <a:xfrm>
            <a:off x="9683496" y="3593592"/>
            <a:ext cx="63900" cy="1005900"/>
          </a:xfrm>
          <a:prstGeom prst="rect">
            <a:avLst/>
          </a:prstGeom>
          <a:solidFill>
            <a:srgbClr val="2E7D5B"/>
          </a:solidFill>
          <a:ln cap="flat" cmpd="sng" w="12700">
            <a:solidFill>
              <a:srgbClr val="2E7D5B"/>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92" name="Google Shape;292;g3f9fce1b46e_0_36"/>
          <p:cNvSpPr txBox="1"/>
          <p:nvPr/>
        </p:nvSpPr>
        <p:spPr>
          <a:xfrm>
            <a:off x="9829800" y="3776472"/>
            <a:ext cx="1069800" cy="200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300">
                <a:solidFill>
                  <a:srgbClr val="173B63"/>
                </a:solidFill>
                <a:latin typeface="Arial"/>
                <a:ea typeface="Arial"/>
                <a:cs typeface="Arial"/>
                <a:sym typeface="Arial"/>
              </a:rPr>
              <a:t>prod</a:t>
            </a:r>
            <a:endParaRPr/>
          </a:p>
        </p:txBody>
      </p:sp>
      <p:sp>
        <p:nvSpPr>
          <p:cNvPr id="293" name="Google Shape;293;g3f9fce1b46e_0_36"/>
          <p:cNvSpPr txBox="1"/>
          <p:nvPr/>
        </p:nvSpPr>
        <p:spPr>
          <a:xfrm>
            <a:off x="9829800" y="4114800"/>
            <a:ext cx="1069800" cy="246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600">
                <a:solidFill>
                  <a:srgbClr val="2E7D5B"/>
                </a:solidFill>
                <a:latin typeface="Arial"/>
                <a:ea typeface="Arial"/>
                <a:cs typeface="Arial"/>
                <a:sym typeface="Arial"/>
              </a:rPr>
              <a:t>1 CPU</a:t>
            </a:r>
            <a:endParaRPr/>
          </a:p>
        </p:txBody>
      </p:sp>
      <p:sp>
        <p:nvSpPr>
          <p:cNvPr id="294" name="Google Shape;294;g3f9fce1b46e_0_36"/>
          <p:cNvSpPr/>
          <p:nvPr/>
        </p:nvSpPr>
        <p:spPr>
          <a:xfrm>
            <a:off x="6638544" y="4828032"/>
            <a:ext cx="4425600" cy="347400"/>
          </a:xfrm>
          <a:prstGeom prst="roundRect">
            <a:avLst>
              <a:gd fmla="val 16667" name="adj"/>
            </a:avLst>
          </a:prstGeom>
          <a:solidFill>
            <a:srgbClr val="E5F4EC"/>
          </a:solidFill>
          <a:ln cap="flat" cmpd="sng" w="12700">
            <a:solidFill>
              <a:srgbClr val="E5F4E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95" name="Google Shape;295;g3f9fce1b46e_0_36"/>
          <p:cNvSpPr txBox="1"/>
          <p:nvPr/>
        </p:nvSpPr>
        <p:spPr>
          <a:xfrm>
            <a:off x="6784848" y="4924044"/>
            <a:ext cx="4133100" cy="177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150">
                <a:solidFill>
                  <a:srgbClr val="2E7D5B"/>
                </a:solidFill>
                <a:latin typeface="Arial"/>
                <a:ea typeface="Arial"/>
                <a:cs typeface="Arial"/>
                <a:sym typeface="Arial"/>
              </a:rPr>
              <a:t>8 CPU total  •  6 used  •  2 available</a:t>
            </a:r>
            <a:endParaRPr/>
          </a:p>
        </p:txBody>
      </p:sp>
      <p:sp>
        <p:nvSpPr>
          <p:cNvPr id="296" name="Google Shape;296;g3f9fce1b46e_0_36"/>
          <p:cNvSpPr/>
          <p:nvPr/>
        </p:nvSpPr>
        <p:spPr>
          <a:xfrm>
            <a:off x="896112" y="5687568"/>
            <a:ext cx="10369200" cy="438900"/>
          </a:xfrm>
          <a:prstGeom prst="rect">
            <a:avLst/>
          </a:prstGeom>
          <a:solidFill>
            <a:srgbClr val="DDF7FA"/>
          </a:solidFill>
          <a:ln cap="flat" cmpd="sng" w="12700">
            <a:solidFill>
              <a:srgbClr val="DDF7FA"/>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97" name="Google Shape;297;g3f9fce1b46e_0_36"/>
          <p:cNvSpPr/>
          <p:nvPr/>
        </p:nvSpPr>
        <p:spPr>
          <a:xfrm>
            <a:off x="896112" y="5687568"/>
            <a:ext cx="73200" cy="438900"/>
          </a:xfrm>
          <a:prstGeom prst="rect">
            <a:avLst/>
          </a:prstGeom>
          <a:solidFill>
            <a:srgbClr val="12C7D9"/>
          </a:solidFill>
          <a:ln cap="flat" cmpd="sng" w="12700">
            <a:solidFill>
              <a:srgbClr val="12C7D9"/>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298" name="Google Shape;298;g3f9fce1b46e_0_36"/>
          <p:cNvSpPr txBox="1"/>
          <p:nvPr/>
        </p:nvSpPr>
        <p:spPr>
          <a:xfrm>
            <a:off x="1234440" y="5811012"/>
            <a:ext cx="9711000" cy="197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280">
                <a:solidFill>
                  <a:srgbClr val="173B63"/>
                </a:solidFill>
                <a:latin typeface="Arial"/>
                <a:ea typeface="Arial"/>
                <a:cs typeface="Arial"/>
                <a:sym typeface="Arial"/>
              </a:rPr>
              <a:t>Create namespaces freely</a:t>
            </a:r>
            <a:r>
              <a:rPr b="1" lang="en-US" sz="1280">
                <a:solidFill>
                  <a:srgbClr val="173B63"/>
                </a:solidFill>
              </a:rPr>
              <a:t> </a:t>
            </a:r>
            <a:r>
              <a:rPr b="1" i="0" lang="en-US" sz="1280">
                <a:solidFill>
                  <a:srgbClr val="173B63"/>
                </a:solidFill>
                <a:latin typeface="Arial"/>
                <a:ea typeface="Arial"/>
                <a:cs typeface="Arial"/>
                <a:sym typeface="Arial"/>
              </a:rPr>
              <a:t>without accidentally multiplying the tenant’s capacity.</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g3f9fce1b46e_0_124"/>
          <p:cNvSpPr/>
          <p:nvPr/>
        </p:nvSpPr>
        <p:spPr>
          <a:xfrm>
            <a:off x="530352" y="384048"/>
            <a:ext cx="10972800" cy="512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73B63"/>
              </a:buClr>
              <a:buSzPts val="2800"/>
              <a:buFont typeface="Arial"/>
              <a:buNone/>
            </a:pPr>
            <a:r>
              <a:rPr b="1" i="0" lang="en-US" sz="2800" u="none" cap="none" strike="noStrike">
                <a:solidFill>
                  <a:srgbClr val="173B63"/>
                </a:solidFill>
                <a:latin typeface="Arial"/>
                <a:ea typeface="Arial"/>
                <a:cs typeface="Arial"/>
                <a:sym typeface="Arial"/>
              </a:rPr>
              <a:t>Capsule adds a lightweight Tenant above namespaces</a:t>
            </a:r>
            <a:endParaRPr b="0" i="0" sz="2800" u="none" cap="none" strike="noStrike">
              <a:solidFill>
                <a:schemeClr val="dk1"/>
              </a:solidFill>
              <a:latin typeface="Arial"/>
              <a:ea typeface="Arial"/>
              <a:cs typeface="Arial"/>
              <a:sym typeface="Arial"/>
            </a:endParaRPr>
          </a:p>
        </p:txBody>
      </p:sp>
      <p:sp>
        <p:nvSpPr>
          <p:cNvPr id="305" name="Google Shape;305;g3f9fce1b46e_0_124"/>
          <p:cNvSpPr/>
          <p:nvPr/>
        </p:nvSpPr>
        <p:spPr>
          <a:xfrm>
            <a:off x="548640" y="932688"/>
            <a:ext cx="10789800" cy="310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chemeClr val="dk1"/>
              </a:buClr>
              <a:buFont typeface="Arial"/>
              <a:buNone/>
            </a:pPr>
            <a:r>
              <a:rPr lang="en-US" sz="1450">
                <a:solidFill>
                  <a:srgbClr val="5A6B7B"/>
                </a:solidFill>
              </a:rPr>
              <a:t>Replicate platform-owned Kubernetes resources everywhere or only to namespaces matching an environment profile.</a:t>
            </a:r>
            <a:endParaRPr b="0" i="0" sz="1450" u="none" cap="none" strike="noStrike">
              <a:solidFill>
                <a:schemeClr val="dk1"/>
              </a:solidFill>
              <a:latin typeface="Arial"/>
              <a:ea typeface="Arial"/>
              <a:cs typeface="Arial"/>
              <a:sym typeface="Arial"/>
            </a:endParaRPr>
          </a:p>
        </p:txBody>
      </p:sp>
      <p:sp>
        <p:nvSpPr>
          <p:cNvPr id="306" name="Google Shape;306;g3f9fce1b46e_0_124"/>
          <p:cNvSpPr txBox="1"/>
          <p:nvPr>
            <p:ph idx="4294967295" type="sldNum"/>
          </p:nvPr>
        </p:nvSpPr>
        <p:spPr>
          <a:xfrm>
            <a:off x="11247120" y="6437376"/>
            <a:ext cx="411600" cy="20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fld id="{00000000-1234-1234-1234-123412341234}" type="slidenum">
              <a:rPr b="0" i="0" lang="en-US" sz="900" u="none" cap="none" strike="noStrike">
                <a:solidFill>
                  <a:srgbClr val="7A8794"/>
                </a:solidFill>
                <a:latin typeface="Arial"/>
                <a:ea typeface="Arial"/>
                <a:cs typeface="Arial"/>
                <a:sym typeface="Arial"/>
              </a:rPr>
              <a:t>‹#›</a:t>
            </a:fld>
            <a:endParaRPr b="0" i="0" sz="900" u="none" cap="none" strike="noStrike">
              <a:solidFill>
                <a:srgbClr val="7A8794"/>
              </a:solidFill>
              <a:latin typeface="Arial"/>
              <a:ea typeface="Arial"/>
              <a:cs typeface="Arial"/>
              <a:sym typeface="Arial"/>
            </a:endParaRPr>
          </a:p>
        </p:txBody>
      </p:sp>
      <p:sp>
        <p:nvSpPr>
          <p:cNvPr id="307" name="Google Shape;307;g3f9fce1b46e_0_124"/>
          <p:cNvSpPr/>
          <p:nvPr/>
        </p:nvSpPr>
        <p:spPr>
          <a:xfrm>
            <a:off x="801631" y="1485858"/>
            <a:ext cx="3794700" cy="329100"/>
          </a:xfrm>
          <a:prstGeom prst="rect">
            <a:avLst/>
          </a:prstGeom>
          <a:solidFill>
            <a:srgbClr val="EAF2F9"/>
          </a:solidFill>
          <a:ln cap="flat" cmpd="sng" w="12700">
            <a:solidFill>
              <a:srgbClr val="EAF2F9"/>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08" name="Google Shape;308;g3f9fce1b46e_0_124"/>
          <p:cNvSpPr txBox="1"/>
          <p:nvPr/>
        </p:nvSpPr>
        <p:spPr>
          <a:xfrm>
            <a:off x="911358" y="1545294"/>
            <a:ext cx="3575400" cy="146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50">
                <a:solidFill>
                  <a:srgbClr val="2E5F8E"/>
                </a:solidFill>
                <a:latin typeface="Arial"/>
                <a:ea typeface="Arial"/>
                <a:cs typeface="Arial"/>
                <a:sym typeface="Arial"/>
              </a:rPr>
              <a:t>PLATFORM SOURCE OF TRUTH</a:t>
            </a:r>
            <a:endParaRPr/>
          </a:p>
        </p:txBody>
      </p:sp>
      <p:sp>
        <p:nvSpPr>
          <p:cNvPr id="309" name="Google Shape;309;g3f9fce1b46e_0_124"/>
          <p:cNvSpPr/>
          <p:nvPr/>
        </p:nvSpPr>
        <p:spPr>
          <a:xfrm>
            <a:off x="801625" y="1915625"/>
            <a:ext cx="3794700" cy="3687600"/>
          </a:xfrm>
          <a:prstGeom prst="rect">
            <a:avLst/>
          </a:prstGeom>
          <a:solidFill>
            <a:srgbClr val="EAF2F9"/>
          </a:solidFill>
          <a:ln cap="flat" cmpd="sng" w="11425">
            <a:solidFill>
              <a:srgbClr val="CCD7E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10" name="Google Shape;310;g3f9fce1b46e_0_124"/>
          <p:cNvSpPr/>
          <p:nvPr/>
        </p:nvSpPr>
        <p:spPr>
          <a:xfrm>
            <a:off x="1039375" y="2098506"/>
            <a:ext cx="3319200" cy="384000"/>
          </a:xfrm>
          <a:prstGeom prst="roundRect">
            <a:avLst>
              <a:gd fmla="val 16667" name="adj"/>
            </a:avLst>
          </a:prstGeom>
          <a:solidFill>
            <a:srgbClr val="173B63"/>
          </a:solidFill>
          <a:ln cap="flat" cmpd="sng" w="12700">
            <a:solidFill>
              <a:srgbClr val="173B63"/>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11" name="Google Shape;311;g3f9fce1b46e_0_124"/>
          <p:cNvSpPr txBox="1"/>
          <p:nvPr/>
        </p:nvSpPr>
        <p:spPr>
          <a:xfrm>
            <a:off x="1185678" y="2203662"/>
            <a:ext cx="3026700" cy="172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120">
                <a:solidFill>
                  <a:srgbClr val="FFFFFF"/>
                </a:solidFill>
                <a:latin typeface="Arial"/>
                <a:ea typeface="Arial"/>
                <a:cs typeface="Arial"/>
                <a:sym typeface="Arial"/>
              </a:rPr>
              <a:t>Two platform-managed replications</a:t>
            </a:r>
            <a:endParaRPr/>
          </a:p>
        </p:txBody>
      </p:sp>
      <p:sp>
        <p:nvSpPr>
          <p:cNvPr id="312" name="Google Shape;312;g3f9fce1b46e_0_124"/>
          <p:cNvSpPr/>
          <p:nvPr/>
        </p:nvSpPr>
        <p:spPr>
          <a:xfrm>
            <a:off x="1039375" y="2665434"/>
            <a:ext cx="3319200" cy="1115700"/>
          </a:xfrm>
          <a:prstGeom prst="roundRect">
            <a:avLst>
              <a:gd fmla="val 16667" name="adj"/>
            </a:avLst>
          </a:prstGeom>
          <a:solidFill>
            <a:srgbClr val="FFFFFF"/>
          </a:solidFill>
          <a:ln cap="flat" cmpd="sng" w="11425">
            <a:solidFill>
              <a:srgbClr val="CCD7E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13" name="Google Shape;313;g3f9fce1b46e_0_124"/>
          <p:cNvSpPr/>
          <p:nvPr/>
        </p:nvSpPr>
        <p:spPr>
          <a:xfrm>
            <a:off x="1039375" y="2665434"/>
            <a:ext cx="73200" cy="1115700"/>
          </a:xfrm>
          <a:prstGeom prst="rect">
            <a:avLst/>
          </a:prstGeom>
          <a:solidFill>
            <a:srgbClr val="12C7D9"/>
          </a:solidFill>
          <a:ln cap="flat" cmpd="sng" w="12700">
            <a:solidFill>
              <a:srgbClr val="12C7D9"/>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14" name="Google Shape;314;g3f9fce1b46e_0_124"/>
          <p:cNvSpPr/>
          <p:nvPr/>
        </p:nvSpPr>
        <p:spPr>
          <a:xfrm>
            <a:off x="1222255" y="2912322"/>
            <a:ext cx="585300" cy="585300"/>
          </a:xfrm>
          <a:prstGeom prst="roundRect">
            <a:avLst>
              <a:gd fmla="val 16667" name="adj"/>
            </a:avLst>
          </a:prstGeom>
          <a:solidFill>
            <a:srgbClr val="DDF7FA"/>
          </a:solidFill>
          <a:ln cap="flat" cmpd="sng" w="13950">
            <a:solidFill>
              <a:srgbClr val="12C7D9"/>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15" name="Google Shape;315;g3f9fce1b46e_0_124"/>
          <p:cNvSpPr txBox="1"/>
          <p:nvPr/>
        </p:nvSpPr>
        <p:spPr>
          <a:xfrm>
            <a:off x="1222255" y="3067770"/>
            <a:ext cx="585300" cy="1848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None/>
            </a:pPr>
            <a:r>
              <a:rPr b="1" i="0" lang="en-US" sz="1200">
                <a:solidFill>
                  <a:srgbClr val="12C7D9"/>
                </a:solidFill>
                <a:latin typeface="Arial"/>
                <a:ea typeface="Arial"/>
                <a:cs typeface="Arial"/>
                <a:sym typeface="Arial"/>
              </a:rPr>
              <a:t>NP</a:t>
            </a:r>
            <a:endParaRPr/>
          </a:p>
        </p:txBody>
      </p:sp>
      <p:sp>
        <p:nvSpPr>
          <p:cNvPr id="316" name="Google Shape;316;g3f9fce1b46e_0_124"/>
          <p:cNvSpPr txBox="1"/>
          <p:nvPr/>
        </p:nvSpPr>
        <p:spPr>
          <a:xfrm>
            <a:off x="1953775" y="2830026"/>
            <a:ext cx="2157900" cy="223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1450">
                <a:solidFill>
                  <a:srgbClr val="173B63"/>
                </a:solidFill>
                <a:latin typeface="Arial"/>
                <a:ea typeface="Arial"/>
                <a:cs typeface="Arial"/>
                <a:sym typeface="Arial"/>
              </a:rPr>
              <a:t>Baseline NetworkPolicy</a:t>
            </a:r>
            <a:endParaRPr/>
          </a:p>
        </p:txBody>
      </p:sp>
      <p:sp>
        <p:nvSpPr>
          <p:cNvPr id="317" name="Google Shape;317;g3f9fce1b46e_0_124"/>
          <p:cNvSpPr txBox="1"/>
          <p:nvPr/>
        </p:nvSpPr>
        <p:spPr>
          <a:xfrm>
            <a:off x="1953775" y="3113490"/>
            <a:ext cx="2157900" cy="144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940">
                <a:solidFill>
                  <a:srgbClr val="5A6B7B"/>
                </a:solidFill>
                <a:latin typeface="Arial"/>
                <a:ea typeface="Arial"/>
                <a:cs typeface="Arial"/>
                <a:sym typeface="Arial"/>
              </a:rPr>
              <a:t>Defined centrally as a raw resource</a:t>
            </a:r>
            <a:endParaRPr/>
          </a:p>
        </p:txBody>
      </p:sp>
      <p:sp>
        <p:nvSpPr>
          <p:cNvPr id="318" name="Google Shape;318;g3f9fce1b46e_0_124"/>
          <p:cNvSpPr/>
          <p:nvPr/>
        </p:nvSpPr>
        <p:spPr>
          <a:xfrm>
            <a:off x="1953775" y="3396953"/>
            <a:ext cx="2057400" cy="255900"/>
          </a:xfrm>
          <a:prstGeom prst="roundRect">
            <a:avLst>
              <a:gd fmla="val 16667" name="adj"/>
            </a:avLst>
          </a:prstGeom>
          <a:solidFill>
            <a:srgbClr val="DDF7FA"/>
          </a:solidFill>
          <a:ln cap="flat" cmpd="sng" w="12700">
            <a:solidFill>
              <a:srgbClr val="DDF7FA"/>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19" name="Google Shape;319;g3f9fce1b46e_0_124"/>
          <p:cNvSpPr txBox="1"/>
          <p:nvPr/>
        </p:nvSpPr>
        <p:spPr>
          <a:xfrm>
            <a:off x="2026927" y="3456389"/>
            <a:ext cx="1911000" cy="137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890">
                <a:solidFill>
                  <a:srgbClr val="12C7D9"/>
                </a:solidFill>
                <a:latin typeface="Arial"/>
                <a:ea typeface="Arial"/>
                <a:cs typeface="Arial"/>
                <a:sym typeface="Arial"/>
              </a:rPr>
              <a:t>Target: all except dev</a:t>
            </a:r>
            <a:endParaRPr/>
          </a:p>
        </p:txBody>
      </p:sp>
      <p:sp>
        <p:nvSpPr>
          <p:cNvPr id="320" name="Google Shape;320;g3f9fce1b46e_0_124"/>
          <p:cNvSpPr/>
          <p:nvPr/>
        </p:nvSpPr>
        <p:spPr>
          <a:xfrm>
            <a:off x="1039375" y="4037034"/>
            <a:ext cx="3319200" cy="1115700"/>
          </a:xfrm>
          <a:prstGeom prst="roundRect">
            <a:avLst>
              <a:gd fmla="val 16667" name="adj"/>
            </a:avLst>
          </a:prstGeom>
          <a:solidFill>
            <a:srgbClr val="FFFFFF"/>
          </a:solidFill>
          <a:ln cap="flat" cmpd="sng" w="11425">
            <a:solidFill>
              <a:srgbClr val="CCD7E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21" name="Google Shape;321;g3f9fce1b46e_0_124"/>
          <p:cNvSpPr/>
          <p:nvPr/>
        </p:nvSpPr>
        <p:spPr>
          <a:xfrm>
            <a:off x="1039375" y="4037034"/>
            <a:ext cx="73200" cy="1115700"/>
          </a:xfrm>
          <a:prstGeom prst="rect">
            <a:avLst/>
          </a:prstGeom>
          <a:solidFill>
            <a:srgbClr val="2E5F8E"/>
          </a:solidFill>
          <a:ln cap="flat" cmpd="sng" w="12700">
            <a:solidFill>
              <a:srgbClr val="2E5F8E"/>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22" name="Google Shape;322;g3f9fce1b46e_0_124"/>
          <p:cNvSpPr/>
          <p:nvPr/>
        </p:nvSpPr>
        <p:spPr>
          <a:xfrm>
            <a:off x="1222255" y="4283921"/>
            <a:ext cx="585300" cy="585300"/>
          </a:xfrm>
          <a:prstGeom prst="roundRect">
            <a:avLst>
              <a:gd fmla="val 16667" name="adj"/>
            </a:avLst>
          </a:prstGeom>
          <a:solidFill>
            <a:srgbClr val="EAF2F9"/>
          </a:solidFill>
          <a:ln cap="flat" cmpd="sng" w="13950">
            <a:solidFill>
              <a:srgbClr val="2E5F8E"/>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23" name="Google Shape;323;g3f9fce1b46e_0_124"/>
          <p:cNvSpPr txBox="1"/>
          <p:nvPr/>
        </p:nvSpPr>
        <p:spPr>
          <a:xfrm>
            <a:off x="1222255" y="4439369"/>
            <a:ext cx="585300" cy="1848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None/>
            </a:pPr>
            <a:r>
              <a:rPr b="1" i="0" lang="en-US" sz="1200">
                <a:solidFill>
                  <a:srgbClr val="2E5F8E"/>
                </a:solidFill>
                <a:latin typeface="Arial"/>
                <a:ea typeface="Arial"/>
                <a:cs typeface="Arial"/>
                <a:sym typeface="Arial"/>
              </a:rPr>
              <a:t>S</a:t>
            </a:r>
            <a:endParaRPr/>
          </a:p>
        </p:txBody>
      </p:sp>
      <p:sp>
        <p:nvSpPr>
          <p:cNvPr id="324" name="Google Shape;324;g3f9fce1b46e_0_124"/>
          <p:cNvSpPr txBox="1"/>
          <p:nvPr/>
        </p:nvSpPr>
        <p:spPr>
          <a:xfrm>
            <a:off x="1953775" y="4201625"/>
            <a:ext cx="2157900" cy="223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1450">
                <a:solidFill>
                  <a:srgbClr val="173B63"/>
                </a:solidFill>
                <a:latin typeface="Arial"/>
                <a:ea typeface="Arial"/>
                <a:cs typeface="Arial"/>
                <a:sym typeface="Arial"/>
              </a:rPr>
              <a:t>Shared Secret</a:t>
            </a:r>
            <a:endParaRPr/>
          </a:p>
        </p:txBody>
      </p:sp>
      <p:sp>
        <p:nvSpPr>
          <p:cNvPr id="325" name="Google Shape;325;g3f9fce1b46e_0_124"/>
          <p:cNvSpPr txBox="1"/>
          <p:nvPr/>
        </p:nvSpPr>
        <p:spPr>
          <a:xfrm>
            <a:off x="1953775" y="4485090"/>
            <a:ext cx="2157900" cy="144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940">
                <a:solidFill>
                  <a:srgbClr val="5A6B7B"/>
                </a:solidFill>
                <a:latin typeface="Arial"/>
                <a:ea typeface="Arial"/>
                <a:cs typeface="Arial"/>
                <a:sym typeface="Arial"/>
              </a:rPr>
              <a:t>From namespace: platform-system</a:t>
            </a:r>
            <a:endParaRPr/>
          </a:p>
        </p:txBody>
      </p:sp>
      <p:sp>
        <p:nvSpPr>
          <p:cNvPr id="326" name="Google Shape;326;g3f9fce1b46e_0_124"/>
          <p:cNvSpPr/>
          <p:nvPr/>
        </p:nvSpPr>
        <p:spPr>
          <a:xfrm>
            <a:off x="1953775" y="4768554"/>
            <a:ext cx="2057400" cy="255900"/>
          </a:xfrm>
          <a:prstGeom prst="roundRect">
            <a:avLst>
              <a:gd fmla="val 16667" name="adj"/>
            </a:avLst>
          </a:prstGeom>
          <a:solidFill>
            <a:srgbClr val="EAF2F9"/>
          </a:solidFill>
          <a:ln cap="flat" cmpd="sng" w="12700">
            <a:solidFill>
              <a:srgbClr val="EAF2F9"/>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27" name="Google Shape;327;g3f9fce1b46e_0_124"/>
          <p:cNvSpPr txBox="1"/>
          <p:nvPr/>
        </p:nvSpPr>
        <p:spPr>
          <a:xfrm>
            <a:off x="2026927" y="4827990"/>
            <a:ext cx="1911000" cy="137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890">
                <a:solidFill>
                  <a:srgbClr val="2E5F8E"/>
                </a:solidFill>
                <a:latin typeface="Arial"/>
                <a:ea typeface="Arial"/>
                <a:cs typeface="Arial"/>
                <a:sym typeface="Arial"/>
              </a:rPr>
              <a:t>Target: all Tenant namespaces</a:t>
            </a:r>
            <a:endParaRPr/>
          </a:p>
        </p:txBody>
      </p:sp>
      <p:sp>
        <p:nvSpPr>
          <p:cNvPr id="328" name="Google Shape;328;g3f9fce1b46e_0_124"/>
          <p:cNvSpPr txBox="1"/>
          <p:nvPr/>
        </p:nvSpPr>
        <p:spPr>
          <a:xfrm>
            <a:off x="4559815" y="2628858"/>
            <a:ext cx="612600" cy="141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19">
                <a:solidFill>
                  <a:srgbClr val="12C7D9"/>
                </a:solidFill>
                <a:latin typeface="Arial"/>
                <a:ea typeface="Arial"/>
                <a:cs typeface="Arial"/>
                <a:sym typeface="Arial"/>
              </a:rPr>
              <a:t>select</a:t>
            </a:r>
            <a:endParaRPr/>
          </a:p>
        </p:txBody>
      </p:sp>
      <p:sp>
        <p:nvSpPr>
          <p:cNvPr id="329" name="Google Shape;329;g3f9fce1b46e_0_124"/>
          <p:cNvSpPr/>
          <p:nvPr/>
        </p:nvSpPr>
        <p:spPr>
          <a:xfrm>
            <a:off x="4596391" y="2894034"/>
            <a:ext cx="567000" cy="429900"/>
          </a:xfrm>
          <a:prstGeom prst="rightArrow">
            <a:avLst>
              <a:gd fmla="val 50000" name="adj1"/>
              <a:gd fmla="val 50000" name="adj2"/>
            </a:avLst>
          </a:prstGeom>
          <a:solidFill>
            <a:srgbClr val="12C7D9"/>
          </a:solidFill>
          <a:ln cap="flat" cmpd="sng" w="12700">
            <a:solidFill>
              <a:srgbClr val="12C7D9"/>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30" name="Google Shape;330;g3f9fce1b46e_0_124"/>
          <p:cNvSpPr txBox="1"/>
          <p:nvPr/>
        </p:nvSpPr>
        <p:spPr>
          <a:xfrm>
            <a:off x="4559815" y="4000458"/>
            <a:ext cx="612600" cy="141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19">
                <a:solidFill>
                  <a:srgbClr val="2E5F8E"/>
                </a:solidFill>
                <a:latin typeface="Arial"/>
                <a:ea typeface="Arial"/>
                <a:cs typeface="Arial"/>
                <a:sym typeface="Arial"/>
              </a:rPr>
              <a:t>copy</a:t>
            </a:r>
            <a:endParaRPr/>
          </a:p>
        </p:txBody>
      </p:sp>
      <p:sp>
        <p:nvSpPr>
          <p:cNvPr id="331" name="Google Shape;331;g3f9fce1b46e_0_124"/>
          <p:cNvSpPr/>
          <p:nvPr/>
        </p:nvSpPr>
        <p:spPr>
          <a:xfrm>
            <a:off x="4596391" y="4265634"/>
            <a:ext cx="567000" cy="429900"/>
          </a:xfrm>
          <a:prstGeom prst="rightArrow">
            <a:avLst>
              <a:gd fmla="val 50000" name="adj1"/>
              <a:gd fmla="val 50000" name="adj2"/>
            </a:avLst>
          </a:prstGeom>
          <a:solidFill>
            <a:srgbClr val="2E5F8E"/>
          </a:solidFill>
          <a:ln cap="flat" cmpd="sng" w="12700">
            <a:solidFill>
              <a:srgbClr val="2E5F8E"/>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32" name="Google Shape;332;g3f9fce1b46e_0_124"/>
          <p:cNvSpPr/>
          <p:nvPr/>
        </p:nvSpPr>
        <p:spPr>
          <a:xfrm>
            <a:off x="5236471" y="1485858"/>
            <a:ext cx="6153900" cy="329100"/>
          </a:xfrm>
          <a:prstGeom prst="rect">
            <a:avLst/>
          </a:prstGeom>
          <a:solidFill>
            <a:srgbClr val="DDF7FA"/>
          </a:solidFill>
          <a:ln cap="flat" cmpd="sng" w="12700">
            <a:solidFill>
              <a:srgbClr val="DDF7FA"/>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33" name="Google Shape;333;g3f9fce1b46e_0_124"/>
          <p:cNvSpPr txBox="1"/>
          <p:nvPr/>
        </p:nvSpPr>
        <p:spPr>
          <a:xfrm>
            <a:off x="5346199" y="1545294"/>
            <a:ext cx="5934600" cy="146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50">
                <a:solidFill>
                  <a:srgbClr val="2E5F8E"/>
                </a:solidFill>
                <a:latin typeface="Arial"/>
                <a:ea typeface="Arial"/>
                <a:cs typeface="Arial"/>
                <a:sym typeface="Arial"/>
              </a:rPr>
              <a:t>NAMESPACES STAY ALIGNED</a:t>
            </a:r>
            <a:endParaRPr/>
          </a:p>
        </p:txBody>
      </p:sp>
      <p:sp>
        <p:nvSpPr>
          <p:cNvPr id="334" name="Google Shape;334;g3f9fce1b46e_0_124"/>
          <p:cNvSpPr/>
          <p:nvPr/>
        </p:nvSpPr>
        <p:spPr>
          <a:xfrm>
            <a:off x="5236475" y="1915625"/>
            <a:ext cx="6153900" cy="3687600"/>
          </a:xfrm>
          <a:prstGeom prst="rect">
            <a:avLst/>
          </a:prstGeom>
          <a:solidFill>
            <a:srgbClr val="DDF7FA"/>
          </a:solidFill>
          <a:ln cap="flat" cmpd="sng" w="16500">
            <a:solidFill>
              <a:srgbClr val="12C7D9"/>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t>.</a:t>
            </a:r>
            <a:endParaRPr sz="1800"/>
          </a:p>
          <a:p>
            <a:pPr indent="0" lvl="0" marL="0" marR="0" rtl="0" algn="ctr">
              <a:spcBef>
                <a:spcPts val="0"/>
              </a:spcBef>
              <a:spcAft>
                <a:spcPts val="0"/>
              </a:spcAft>
              <a:buNone/>
            </a:pPr>
            <a:r>
              <a:rPr lang="en-US" sz="1800"/>
              <a:t>6</a:t>
            </a:r>
            <a:endParaRPr sz="1800"/>
          </a:p>
        </p:txBody>
      </p:sp>
      <p:sp>
        <p:nvSpPr>
          <p:cNvPr id="335" name="Google Shape;335;g3f9fce1b46e_0_124"/>
          <p:cNvSpPr txBox="1"/>
          <p:nvPr/>
        </p:nvSpPr>
        <p:spPr>
          <a:xfrm>
            <a:off x="5501647" y="2125938"/>
            <a:ext cx="2240400" cy="284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1850">
                <a:solidFill>
                  <a:srgbClr val="173B63"/>
                </a:solidFill>
                <a:latin typeface="Arial"/>
                <a:ea typeface="Arial"/>
                <a:cs typeface="Arial"/>
                <a:sym typeface="Arial"/>
              </a:rPr>
              <a:t>Tenant: solar</a:t>
            </a:r>
            <a:endParaRPr/>
          </a:p>
        </p:txBody>
      </p:sp>
      <p:sp>
        <p:nvSpPr>
          <p:cNvPr id="336" name="Google Shape;336;g3f9fce1b46e_0_124"/>
          <p:cNvSpPr txBox="1"/>
          <p:nvPr/>
        </p:nvSpPr>
        <p:spPr>
          <a:xfrm>
            <a:off x="7869942" y="2189946"/>
            <a:ext cx="3227700" cy="1569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1" i="0" lang="en-US" sz="1019">
                <a:solidFill>
                  <a:srgbClr val="2E5F8E"/>
                </a:solidFill>
                <a:latin typeface="Arial"/>
                <a:ea typeface="Arial"/>
                <a:cs typeface="Arial"/>
                <a:sym typeface="Arial"/>
              </a:rPr>
              <a:t>labels determine the correct baseline</a:t>
            </a:r>
            <a:endParaRPr/>
          </a:p>
        </p:txBody>
      </p:sp>
      <p:sp>
        <p:nvSpPr>
          <p:cNvPr id="337" name="Google Shape;337;g3f9fce1b46e_0_124"/>
          <p:cNvSpPr/>
          <p:nvPr/>
        </p:nvSpPr>
        <p:spPr>
          <a:xfrm>
            <a:off x="5519925" y="2729451"/>
            <a:ext cx="1627500" cy="2423400"/>
          </a:xfrm>
          <a:prstGeom prst="rect">
            <a:avLst/>
          </a:prstGeom>
          <a:solidFill>
            <a:srgbClr val="FFFFFF"/>
          </a:solidFill>
          <a:ln cap="flat" cmpd="sng" w="11425">
            <a:solidFill>
              <a:srgbClr val="CCD7E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38" name="Google Shape;338;g3f9fce1b46e_0_124"/>
          <p:cNvSpPr/>
          <p:nvPr/>
        </p:nvSpPr>
        <p:spPr>
          <a:xfrm>
            <a:off x="5519935" y="2729442"/>
            <a:ext cx="1627500" cy="73200"/>
          </a:xfrm>
          <a:prstGeom prst="rect">
            <a:avLst/>
          </a:prstGeom>
          <a:solidFill>
            <a:srgbClr val="2E5F8E"/>
          </a:solidFill>
          <a:ln cap="flat" cmpd="sng" w="12700">
            <a:solidFill>
              <a:srgbClr val="2E5F8E"/>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39" name="Google Shape;339;g3f9fce1b46e_0_124"/>
          <p:cNvSpPr txBox="1"/>
          <p:nvPr/>
        </p:nvSpPr>
        <p:spPr>
          <a:xfrm>
            <a:off x="5611375" y="2967186"/>
            <a:ext cx="1444800" cy="220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430">
                <a:solidFill>
                  <a:srgbClr val="173B63"/>
                </a:solidFill>
                <a:latin typeface="Arial"/>
                <a:ea typeface="Arial"/>
                <a:cs typeface="Arial"/>
                <a:sym typeface="Arial"/>
              </a:rPr>
              <a:t>solar-dev</a:t>
            </a:r>
            <a:endParaRPr/>
          </a:p>
        </p:txBody>
      </p:sp>
      <p:sp>
        <p:nvSpPr>
          <p:cNvPr id="340" name="Google Shape;340;g3f9fce1b46e_0_124"/>
          <p:cNvSpPr/>
          <p:nvPr/>
        </p:nvSpPr>
        <p:spPr>
          <a:xfrm>
            <a:off x="5721103" y="3305514"/>
            <a:ext cx="1225200" cy="255900"/>
          </a:xfrm>
          <a:prstGeom prst="roundRect">
            <a:avLst>
              <a:gd fmla="val 16667" name="adj"/>
            </a:avLst>
          </a:prstGeom>
          <a:solidFill>
            <a:srgbClr val="EAF2F9"/>
          </a:solidFill>
          <a:ln cap="flat" cmpd="sng" w="12700">
            <a:solidFill>
              <a:srgbClr val="EAF2F9"/>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41" name="Google Shape;341;g3f9fce1b46e_0_124"/>
          <p:cNvSpPr txBox="1"/>
          <p:nvPr/>
        </p:nvSpPr>
        <p:spPr>
          <a:xfrm>
            <a:off x="5757679" y="3374093"/>
            <a:ext cx="1152000" cy="126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819">
                <a:solidFill>
                  <a:srgbClr val="2E5F8E"/>
                </a:solidFill>
                <a:latin typeface="Arial"/>
                <a:ea typeface="Arial"/>
                <a:cs typeface="Arial"/>
                <a:sym typeface="Arial"/>
              </a:rPr>
              <a:t>environment=dev</a:t>
            </a:r>
            <a:endParaRPr/>
          </a:p>
        </p:txBody>
      </p:sp>
      <p:sp>
        <p:nvSpPr>
          <p:cNvPr id="342" name="Google Shape;342;g3f9fce1b46e_0_124"/>
          <p:cNvSpPr txBox="1"/>
          <p:nvPr/>
        </p:nvSpPr>
        <p:spPr>
          <a:xfrm>
            <a:off x="5657094" y="3744425"/>
            <a:ext cx="1353300" cy="143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30">
                <a:solidFill>
                  <a:srgbClr val="5A6B7B"/>
                </a:solidFill>
                <a:latin typeface="Arial"/>
                <a:ea typeface="Arial"/>
                <a:cs typeface="Arial"/>
                <a:sym typeface="Arial"/>
              </a:rPr>
              <a:t>NetworkPolicy</a:t>
            </a:r>
            <a:endParaRPr/>
          </a:p>
        </p:txBody>
      </p:sp>
      <p:sp>
        <p:nvSpPr>
          <p:cNvPr id="343" name="Google Shape;343;g3f9fce1b46e_0_124"/>
          <p:cNvSpPr/>
          <p:nvPr/>
        </p:nvSpPr>
        <p:spPr>
          <a:xfrm>
            <a:off x="5657094" y="3945594"/>
            <a:ext cx="1353300" cy="365700"/>
          </a:xfrm>
          <a:prstGeom prst="roundRect">
            <a:avLst>
              <a:gd fmla="val 16667" name="adj"/>
            </a:avLst>
          </a:prstGeom>
          <a:solidFill>
            <a:srgbClr val="FFF3D9"/>
          </a:solidFill>
          <a:ln cap="flat" cmpd="sng" w="9525">
            <a:solidFill>
              <a:srgbClr val="E7C879"/>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44" name="Google Shape;344;g3f9fce1b46e_0_124"/>
          <p:cNvSpPr txBox="1"/>
          <p:nvPr/>
        </p:nvSpPr>
        <p:spPr>
          <a:xfrm>
            <a:off x="5711950" y="4041600"/>
            <a:ext cx="1152000" cy="141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19">
                <a:solidFill>
                  <a:srgbClr val="B57A0A"/>
                </a:solidFill>
                <a:latin typeface="Arial"/>
                <a:ea typeface="Arial"/>
                <a:cs typeface="Arial"/>
                <a:sym typeface="Arial"/>
              </a:rPr>
              <a:t>  Excluded</a:t>
            </a:r>
            <a:endParaRPr/>
          </a:p>
        </p:txBody>
      </p:sp>
      <p:sp>
        <p:nvSpPr>
          <p:cNvPr id="345" name="Google Shape;345;g3f9fce1b46e_0_124"/>
          <p:cNvSpPr txBox="1"/>
          <p:nvPr/>
        </p:nvSpPr>
        <p:spPr>
          <a:xfrm>
            <a:off x="5657094" y="4430226"/>
            <a:ext cx="1353300" cy="143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30">
                <a:solidFill>
                  <a:srgbClr val="5A6B7B"/>
                </a:solidFill>
                <a:latin typeface="Arial"/>
                <a:ea typeface="Arial"/>
                <a:cs typeface="Arial"/>
                <a:sym typeface="Arial"/>
              </a:rPr>
              <a:t>Shared Secret</a:t>
            </a:r>
            <a:endParaRPr/>
          </a:p>
        </p:txBody>
      </p:sp>
      <p:sp>
        <p:nvSpPr>
          <p:cNvPr id="346" name="Google Shape;346;g3f9fce1b46e_0_124"/>
          <p:cNvSpPr/>
          <p:nvPr/>
        </p:nvSpPr>
        <p:spPr>
          <a:xfrm>
            <a:off x="5657094" y="4622250"/>
            <a:ext cx="1353300" cy="365700"/>
          </a:xfrm>
          <a:prstGeom prst="roundRect">
            <a:avLst>
              <a:gd fmla="val 16667" name="adj"/>
            </a:avLst>
          </a:prstGeom>
          <a:solidFill>
            <a:srgbClr val="E5F4EC"/>
          </a:solidFill>
          <a:ln cap="flat" cmpd="sng" w="9525">
            <a:solidFill>
              <a:srgbClr val="A8D4B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47" name="Google Shape;347;g3f9fce1b46e_0_124"/>
          <p:cNvSpPr txBox="1"/>
          <p:nvPr/>
        </p:nvSpPr>
        <p:spPr>
          <a:xfrm>
            <a:off x="5711959" y="4718262"/>
            <a:ext cx="1243500" cy="141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19">
                <a:solidFill>
                  <a:srgbClr val="2E7D5B"/>
                </a:solidFill>
                <a:latin typeface="Arial"/>
                <a:ea typeface="Arial"/>
                <a:cs typeface="Arial"/>
                <a:sym typeface="Arial"/>
              </a:rPr>
              <a:t>✓  Synchronized</a:t>
            </a:r>
            <a:endParaRPr/>
          </a:p>
        </p:txBody>
      </p:sp>
      <p:sp>
        <p:nvSpPr>
          <p:cNvPr id="348" name="Google Shape;348;g3f9fce1b46e_0_124"/>
          <p:cNvSpPr/>
          <p:nvPr/>
        </p:nvSpPr>
        <p:spPr>
          <a:xfrm>
            <a:off x="7440175" y="2729451"/>
            <a:ext cx="1627500" cy="2423400"/>
          </a:xfrm>
          <a:prstGeom prst="rect">
            <a:avLst/>
          </a:prstGeom>
          <a:solidFill>
            <a:srgbClr val="FFFFFF"/>
          </a:solidFill>
          <a:ln cap="flat" cmpd="sng" w="11425">
            <a:solidFill>
              <a:srgbClr val="CCD7E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49" name="Google Shape;349;g3f9fce1b46e_0_124"/>
          <p:cNvSpPr/>
          <p:nvPr/>
        </p:nvSpPr>
        <p:spPr>
          <a:xfrm>
            <a:off x="7440174" y="2729442"/>
            <a:ext cx="1627500" cy="73200"/>
          </a:xfrm>
          <a:prstGeom prst="rect">
            <a:avLst/>
          </a:prstGeom>
          <a:solidFill>
            <a:srgbClr val="12C7D9"/>
          </a:solidFill>
          <a:ln cap="flat" cmpd="sng" w="12700">
            <a:solidFill>
              <a:srgbClr val="12C7D9"/>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50" name="Google Shape;350;g3f9fce1b46e_0_124"/>
          <p:cNvSpPr txBox="1"/>
          <p:nvPr/>
        </p:nvSpPr>
        <p:spPr>
          <a:xfrm>
            <a:off x="7531615" y="2967186"/>
            <a:ext cx="1444800" cy="220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430">
                <a:solidFill>
                  <a:srgbClr val="173B63"/>
                </a:solidFill>
                <a:latin typeface="Arial"/>
                <a:ea typeface="Arial"/>
                <a:cs typeface="Arial"/>
                <a:sym typeface="Arial"/>
              </a:rPr>
              <a:t>solar-test</a:t>
            </a:r>
            <a:endParaRPr/>
          </a:p>
        </p:txBody>
      </p:sp>
      <p:sp>
        <p:nvSpPr>
          <p:cNvPr id="351" name="Google Shape;351;g3f9fce1b46e_0_124"/>
          <p:cNvSpPr/>
          <p:nvPr/>
        </p:nvSpPr>
        <p:spPr>
          <a:xfrm>
            <a:off x="7641343" y="3305514"/>
            <a:ext cx="1225200" cy="255900"/>
          </a:xfrm>
          <a:prstGeom prst="roundRect">
            <a:avLst>
              <a:gd fmla="val 16667" name="adj"/>
            </a:avLst>
          </a:prstGeom>
          <a:solidFill>
            <a:srgbClr val="EAF2F9"/>
          </a:solidFill>
          <a:ln cap="flat" cmpd="sng" w="12700">
            <a:solidFill>
              <a:srgbClr val="EAF2F9"/>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52" name="Google Shape;352;g3f9fce1b46e_0_124"/>
          <p:cNvSpPr txBox="1"/>
          <p:nvPr/>
        </p:nvSpPr>
        <p:spPr>
          <a:xfrm>
            <a:off x="7677919" y="3374093"/>
            <a:ext cx="1152000" cy="126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819">
                <a:solidFill>
                  <a:srgbClr val="2E5F8E"/>
                </a:solidFill>
                <a:latin typeface="Arial"/>
                <a:ea typeface="Arial"/>
                <a:cs typeface="Arial"/>
                <a:sym typeface="Arial"/>
              </a:rPr>
              <a:t>environment=test</a:t>
            </a:r>
            <a:endParaRPr/>
          </a:p>
        </p:txBody>
      </p:sp>
      <p:sp>
        <p:nvSpPr>
          <p:cNvPr id="353" name="Google Shape;353;g3f9fce1b46e_0_124"/>
          <p:cNvSpPr txBox="1"/>
          <p:nvPr/>
        </p:nvSpPr>
        <p:spPr>
          <a:xfrm>
            <a:off x="7577335" y="3744425"/>
            <a:ext cx="1353300" cy="143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30">
                <a:solidFill>
                  <a:srgbClr val="5A6B7B"/>
                </a:solidFill>
                <a:latin typeface="Arial"/>
                <a:ea typeface="Arial"/>
                <a:cs typeface="Arial"/>
                <a:sym typeface="Arial"/>
              </a:rPr>
              <a:t>NetworkPolicy</a:t>
            </a:r>
            <a:endParaRPr/>
          </a:p>
        </p:txBody>
      </p:sp>
      <p:sp>
        <p:nvSpPr>
          <p:cNvPr id="354" name="Google Shape;354;g3f9fce1b46e_0_124"/>
          <p:cNvSpPr/>
          <p:nvPr/>
        </p:nvSpPr>
        <p:spPr>
          <a:xfrm>
            <a:off x="7577335" y="3945594"/>
            <a:ext cx="1353300" cy="365700"/>
          </a:xfrm>
          <a:prstGeom prst="roundRect">
            <a:avLst>
              <a:gd fmla="val 16667" name="adj"/>
            </a:avLst>
          </a:prstGeom>
          <a:solidFill>
            <a:srgbClr val="E5F4EC"/>
          </a:solidFill>
          <a:ln cap="flat" cmpd="sng" w="9525">
            <a:solidFill>
              <a:srgbClr val="A8D4B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55" name="Google Shape;355;g3f9fce1b46e_0_124"/>
          <p:cNvSpPr txBox="1"/>
          <p:nvPr/>
        </p:nvSpPr>
        <p:spPr>
          <a:xfrm>
            <a:off x="7632199" y="4041606"/>
            <a:ext cx="1243500" cy="141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19">
                <a:solidFill>
                  <a:srgbClr val="2E7D5B"/>
                </a:solidFill>
                <a:latin typeface="Arial"/>
                <a:ea typeface="Arial"/>
                <a:cs typeface="Arial"/>
                <a:sym typeface="Arial"/>
              </a:rPr>
              <a:t>✓  Applied</a:t>
            </a:r>
            <a:endParaRPr/>
          </a:p>
        </p:txBody>
      </p:sp>
      <p:sp>
        <p:nvSpPr>
          <p:cNvPr id="356" name="Google Shape;356;g3f9fce1b46e_0_124"/>
          <p:cNvSpPr txBox="1"/>
          <p:nvPr/>
        </p:nvSpPr>
        <p:spPr>
          <a:xfrm>
            <a:off x="7577335" y="4430226"/>
            <a:ext cx="1353300" cy="143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30">
                <a:solidFill>
                  <a:srgbClr val="5A6B7B"/>
                </a:solidFill>
                <a:latin typeface="Arial"/>
                <a:ea typeface="Arial"/>
                <a:cs typeface="Arial"/>
                <a:sym typeface="Arial"/>
              </a:rPr>
              <a:t>Shared Secret</a:t>
            </a:r>
            <a:endParaRPr/>
          </a:p>
        </p:txBody>
      </p:sp>
      <p:sp>
        <p:nvSpPr>
          <p:cNvPr id="357" name="Google Shape;357;g3f9fce1b46e_0_124"/>
          <p:cNvSpPr/>
          <p:nvPr/>
        </p:nvSpPr>
        <p:spPr>
          <a:xfrm>
            <a:off x="7577335" y="4622250"/>
            <a:ext cx="1353300" cy="365700"/>
          </a:xfrm>
          <a:prstGeom prst="roundRect">
            <a:avLst>
              <a:gd fmla="val 16667" name="adj"/>
            </a:avLst>
          </a:prstGeom>
          <a:solidFill>
            <a:srgbClr val="E5F4EC"/>
          </a:solidFill>
          <a:ln cap="flat" cmpd="sng" w="9525">
            <a:solidFill>
              <a:srgbClr val="A8D4B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58" name="Google Shape;358;g3f9fce1b46e_0_124"/>
          <p:cNvSpPr txBox="1"/>
          <p:nvPr/>
        </p:nvSpPr>
        <p:spPr>
          <a:xfrm>
            <a:off x="7632199" y="4718262"/>
            <a:ext cx="1243500" cy="141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19">
                <a:solidFill>
                  <a:srgbClr val="2E7D5B"/>
                </a:solidFill>
                <a:latin typeface="Arial"/>
                <a:ea typeface="Arial"/>
                <a:cs typeface="Arial"/>
                <a:sym typeface="Arial"/>
              </a:rPr>
              <a:t>✓  Synchronized</a:t>
            </a:r>
            <a:endParaRPr/>
          </a:p>
        </p:txBody>
      </p:sp>
      <p:sp>
        <p:nvSpPr>
          <p:cNvPr id="359" name="Google Shape;359;g3f9fce1b46e_0_124"/>
          <p:cNvSpPr/>
          <p:nvPr/>
        </p:nvSpPr>
        <p:spPr>
          <a:xfrm>
            <a:off x="9360425" y="2729450"/>
            <a:ext cx="1627500" cy="2423400"/>
          </a:xfrm>
          <a:prstGeom prst="rect">
            <a:avLst/>
          </a:prstGeom>
          <a:solidFill>
            <a:srgbClr val="FFFFFF"/>
          </a:solidFill>
          <a:ln cap="flat" cmpd="sng" w="11425">
            <a:solidFill>
              <a:srgbClr val="CCD7E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60" name="Google Shape;360;g3f9fce1b46e_0_124"/>
          <p:cNvSpPr/>
          <p:nvPr/>
        </p:nvSpPr>
        <p:spPr>
          <a:xfrm>
            <a:off x="9360415" y="2729442"/>
            <a:ext cx="1627500" cy="73200"/>
          </a:xfrm>
          <a:prstGeom prst="rect">
            <a:avLst/>
          </a:prstGeom>
          <a:solidFill>
            <a:srgbClr val="12C7D9"/>
          </a:solidFill>
          <a:ln cap="flat" cmpd="sng" w="12700">
            <a:solidFill>
              <a:srgbClr val="12C7D9"/>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61" name="Google Shape;361;g3f9fce1b46e_0_124"/>
          <p:cNvSpPr txBox="1"/>
          <p:nvPr/>
        </p:nvSpPr>
        <p:spPr>
          <a:xfrm>
            <a:off x="9451855" y="2967186"/>
            <a:ext cx="1444800" cy="220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430">
                <a:solidFill>
                  <a:srgbClr val="173B63"/>
                </a:solidFill>
                <a:latin typeface="Arial"/>
                <a:ea typeface="Arial"/>
                <a:cs typeface="Arial"/>
                <a:sym typeface="Arial"/>
              </a:rPr>
              <a:t>solar-prod</a:t>
            </a:r>
            <a:endParaRPr/>
          </a:p>
        </p:txBody>
      </p:sp>
      <p:sp>
        <p:nvSpPr>
          <p:cNvPr id="362" name="Google Shape;362;g3f9fce1b46e_0_124"/>
          <p:cNvSpPr/>
          <p:nvPr/>
        </p:nvSpPr>
        <p:spPr>
          <a:xfrm>
            <a:off x="9561583" y="3305514"/>
            <a:ext cx="1225200" cy="255900"/>
          </a:xfrm>
          <a:prstGeom prst="roundRect">
            <a:avLst>
              <a:gd fmla="val 16667" name="adj"/>
            </a:avLst>
          </a:prstGeom>
          <a:solidFill>
            <a:srgbClr val="EAF2F9"/>
          </a:solidFill>
          <a:ln cap="flat" cmpd="sng" w="12700">
            <a:solidFill>
              <a:srgbClr val="EAF2F9"/>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63" name="Google Shape;363;g3f9fce1b46e_0_124"/>
          <p:cNvSpPr txBox="1"/>
          <p:nvPr/>
        </p:nvSpPr>
        <p:spPr>
          <a:xfrm>
            <a:off x="9598159" y="3374093"/>
            <a:ext cx="1152000" cy="126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819">
                <a:solidFill>
                  <a:srgbClr val="2E5F8E"/>
                </a:solidFill>
                <a:latin typeface="Arial"/>
                <a:ea typeface="Arial"/>
                <a:cs typeface="Arial"/>
                <a:sym typeface="Arial"/>
              </a:rPr>
              <a:t>environment=prod</a:t>
            </a:r>
            <a:endParaRPr/>
          </a:p>
        </p:txBody>
      </p:sp>
      <p:sp>
        <p:nvSpPr>
          <p:cNvPr id="364" name="Google Shape;364;g3f9fce1b46e_0_124"/>
          <p:cNvSpPr txBox="1"/>
          <p:nvPr/>
        </p:nvSpPr>
        <p:spPr>
          <a:xfrm>
            <a:off x="9497575" y="3744425"/>
            <a:ext cx="1353300" cy="143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30">
                <a:solidFill>
                  <a:srgbClr val="5A6B7B"/>
                </a:solidFill>
                <a:latin typeface="Arial"/>
                <a:ea typeface="Arial"/>
                <a:cs typeface="Arial"/>
                <a:sym typeface="Arial"/>
              </a:rPr>
              <a:t>NetworkPolicy</a:t>
            </a:r>
            <a:endParaRPr/>
          </a:p>
        </p:txBody>
      </p:sp>
      <p:sp>
        <p:nvSpPr>
          <p:cNvPr id="365" name="Google Shape;365;g3f9fce1b46e_0_124"/>
          <p:cNvSpPr/>
          <p:nvPr/>
        </p:nvSpPr>
        <p:spPr>
          <a:xfrm>
            <a:off x="9497575" y="3945594"/>
            <a:ext cx="1353300" cy="365700"/>
          </a:xfrm>
          <a:prstGeom prst="roundRect">
            <a:avLst>
              <a:gd fmla="val 16667" name="adj"/>
            </a:avLst>
          </a:prstGeom>
          <a:solidFill>
            <a:srgbClr val="E5F4EC"/>
          </a:solidFill>
          <a:ln cap="flat" cmpd="sng" w="9525">
            <a:solidFill>
              <a:srgbClr val="A8D4B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66" name="Google Shape;366;g3f9fce1b46e_0_124"/>
          <p:cNvSpPr txBox="1"/>
          <p:nvPr/>
        </p:nvSpPr>
        <p:spPr>
          <a:xfrm>
            <a:off x="9552439" y="4041606"/>
            <a:ext cx="1243500" cy="141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19">
                <a:solidFill>
                  <a:srgbClr val="2E7D5B"/>
                </a:solidFill>
                <a:latin typeface="Arial"/>
                <a:ea typeface="Arial"/>
                <a:cs typeface="Arial"/>
                <a:sym typeface="Arial"/>
              </a:rPr>
              <a:t>✓  Applied</a:t>
            </a:r>
            <a:endParaRPr/>
          </a:p>
        </p:txBody>
      </p:sp>
      <p:sp>
        <p:nvSpPr>
          <p:cNvPr id="367" name="Google Shape;367;g3f9fce1b46e_0_124"/>
          <p:cNvSpPr txBox="1"/>
          <p:nvPr/>
        </p:nvSpPr>
        <p:spPr>
          <a:xfrm>
            <a:off x="9497575" y="4430226"/>
            <a:ext cx="1353300" cy="143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30">
                <a:solidFill>
                  <a:srgbClr val="5A6B7B"/>
                </a:solidFill>
                <a:latin typeface="Arial"/>
                <a:ea typeface="Arial"/>
                <a:cs typeface="Arial"/>
                <a:sym typeface="Arial"/>
              </a:rPr>
              <a:t>Shared Secret</a:t>
            </a:r>
            <a:endParaRPr/>
          </a:p>
        </p:txBody>
      </p:sp>
      <p:sp>
        <p:nvSpPr>
          <p:cNvPr id="368" name="Google Shape;368;g3f9fce1b46e_0_124"/>
          <p:cNvSpPr/>
          <p:nvPr/>
        </p:nvSpPr>
        <p:spPr>
          <a:xfrm>
            <a:off x="9497575" y="4622250"/>
            <a:ext cx="1353300" cy="365700"/>
          </a:xfrm>
          <a:prstGeom prst="roundRect">
            <a:avLst>
              <a:gd fmla="val 16667" name="adj"/>
            </a:avLst>
          </a:prstGeom>
          <a:solidFill>
            <a:srgbClr val="E5F4EC"/>
          </a:solidFill>
          <a:ln cap="flat" cmpd="sng" w="9525">
            <a:solidFill>
              <a:srgbClr val="A8D4B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69" name="Google Shape;369;g3f9fce1b46e_0_124"/>
          <p:cNvSpPr txBox="1"/>
          <p:nvPr/>
        </p:nvSpPr>
        <p:spPr>
          <a:xfrm>
            <a:off x="9552439" y="4718262"/>
            <a:ext cx="1243500" cy="141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19">
                <a:solidFill>
                  <a:srgbClr val="2E7D5B"/>
                </a:solidFill>
                <a:latin typeface="Arial"/>
                <a:ea typeface="Arial"/>
                <a:cs typeface="Arial"/>
                <a:sym typeface="Arial"/>
              </a:rPr>
              <a:t>✓  Synchronized</a:t>
            </a:r>
            <a:endParaRPr/>
          </a:p>
        </p:txBody>
      </p:sp>
      <p:sp>
        <p:nvSpPr>
          <p:cNvPr id="370" name="Google Shape;370;g3f9fce1b46e_0_124"/>
          <p:cNvSpPr txBox="1"/>
          <p:nvPr/>
        </p:nvSpPr>
        <p:spPr>
          <a:xfrm>
            <a:off x="5574792" y="5305065"/>
            <a:ext cx="5477400" cy="152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90">
                <a:solidFill>
                  <a:srgbClr val="2E5F8E"/>
                </a:solidFill>
                <a:latin typeface="Arial"/>
                <a:ea typeface="Arial"/>
                <a:cs typeface="Arial"/>
                <a:sym typeface="Arial"/>
              </a:rPr>
              <a:t>The Secret is present everywhere; the policy is intentionally omitted from development.</a:t>
            </a:r>
            <a:endParaRPr/>
          </a:p>
        </p:txBody>
      </p:sp>
      <p:sp>
        <p:nvSpPr>
          <p:cNvPr id="371" name="Google Shape;371;g3f9fce1b46e_0_124"/>
          <p:cNvSpPr/>
          <p:nvPr/>
        </p:nvSpPr>
        <p:spPr>
          <a:xfrm>
            <a:off x="1039375" y="5856706"/>
            <a:ext cx="10259700" cy="438900"/>
          </a:xfrm>
          <a:prstGeom prst="rect">
            <a:avLst/>
          </a:prstGeom>
          <a:solidFill>
            <a:srgbClr val="E5F4EC"/>
          </a:solidFill>
          <a:ln cap="flat" cmpd="sng" w="12700">
            <a:solidFill>
              <a:srgbClr val="E5F4E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72" name="Google Shape;372;g3f9fce1b46e_0_124"/>
          <p:cNvSpPr/>
          <p:nvPr/>
        </p:nvSpPr>
        <p:spPr>
          <a:xfrm>
            <a:off x="1039376" y="5856706"/>
            <a:ext cx="73200" cy="438900"/>
          </a:xfrm>
          <a:prstGeom prst="rect">
            <a:avLst/>
          </a:prstGeom>
          <a:solidFill>
            <a:srgbClr val="2E7D5B"/>
          </a:solidFill>
          <a:ln cap="flat" cmpd="sng" w="12700">
            <a:solidFill>
              <a:srgbClr val="2E7D5B"/>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73" name="Google Shape;373;g3f9fce1b46e_0_124"/>
          <p:cNvSpPr txBox="1"/>
          <p:nvPr/>
        </p:nvSpPr>
        <p:spPr>
          <a:xfrm>
            <a:off x="1304552" y="5980150"/>
            <a:ext cx="9729300" cy="18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220">
                <a:solidFill>
                  <a:srgbClr val="173B63"/>
                </a:solidFill>
                <a:latin typeface="Arial"/>
                <a:ea typeface="Arial"/>
                <a:cs typeface="Arial"/>
                <a:sym typeface="Arial"/>
              </a:rPr>
              <a:t>One source of truth: new namespaces receive the right baseline, and source changes stay synchronized.</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2026-09-03T09:31:57Z</dcterms:created>
  <dc:creator>OpenAI</dc:creator>
</cp:coreProperties>
</file>